
<file path=[Content_Types].xml><?xml version="1.0" encoding="utf-8"?>
<Types xmlns="http://schemas.openxmlformats.org/package/2006/content-types">
  <Default Extension="png" ContentType="image/png"/>
  <Default Extension="mp3" ContentType="audio/m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2" r:id="rId1"/>
  </p:sldMasterIdLst>
  <p:notesMasterIdLst>
    <p:notesMasterId r:id="rId20"/>
  </p:notesMasterIdLst>
  <p:sldIdLst>
    <p:sldId id="256" r:id="rId2"/>
    <p:sldId id="257" r:id="rId3"/>
    <p:sldId id="269" r:id="rId4"/>
    <p:sldId id="258" r:id="rId5"/>
    <p:sldId id="270" r:id="rId6"/>
    <p:sldId id="278" r:id="rId7"/>
    <p:sldId id="302" r:id="rId8"/>
    <p:sldId id="280" r:id="rId9"/>
    <p:sldId id="281" r:id="rId10"/>
    <p:sldId id="306" r:id="rId11"/>
    <p:sldId id="295" r:id="rId12"/>
    <p:sldId id="283" r:id="rId13"/>
    <p:sldId id="289" r:id="rId14"/>
    <p:sldId id="303" r:id="rId15"/>
    <p:sldId id="305" r:id="rId16"/>
    <p:sldId id="287" r:id="rId17"/>
    <p:sldId id="293" r:id="rId18"/>
    <p:sldId id="292" r:id="rId19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4E9"/>
    <a:srgbClr val="4A5B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TxStyle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TxStyle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1062" autoAdjust="0"/>
  </p:normalViewPr>
  <p:slideViewPr>
    <p:cSldViewPr>
      <p:cViewPr varScale="1">
        <p:scale>
          <a:sx n="70" d="100"/>
          <a:sy n="70" d="100"/>
        </p:scale>
        <p:origin x="774" y="60"/>
      </p:cViewPr>
      <p:guideLst>
        <p:guide orient="horz" pos="3239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322C809D-B32F-4E2E-9F6F-E089A7484EA8}" type="datetime1">
              <a:rPr lang="ko-KR" altLang="en-US"/>
              <a:pPr lvl="0">
                <a:defRPr/>
              </a:pPr>
              <a:t>2025-06-17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3C72C687-1158-4FCC-8CF5-4032C061A68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Zonos TTS는 텍스트를 자연스럽게 사람 목소리로 읽어주는 AI 기술입니다. 다양한 화자 목소리를 복제할 수 있으며 감정 조절이 가능합니다.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오픈소스 기반으로 개발되어 한국어를 포함한 다국어를 지원합니다.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C72C687-1158-4FCC-8CF5-4032C061A686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ko-KR" altLang="en-US" dirty="0" err="1"/>
              <a:t>Zonos는</a:t>
            </a:r>
            <a:r>
              <a:rPr lang="ko-KR" altLang="en-US" dirty="0"/>
              <a:t> 고품질, 유연성, 사용 편의성을 결합한 선도적인 오픈소스 텍스트 음성 변환 모델 </a:t>
            </a:r>
            <a:r>
              <a:rPr lang="en-US" altLang="ko-KR" dirty="0"/>
              <a:t>https://www.zonos.online/ko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 err="1"/>
              <a:t>프리픽스</a:t>
            </a:r>
            <a:r>
              <a:rPr lang="en-US" altLang="ko-KR" dirty="0"/>
              <a:t>(prefix)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화자의 음색</a:t>
            </a:r>
            <a:r>
              <a:rPr lang="en-US" altLang="ko-KR" dirty="0"/>
              <a:t>, </a:t>
            </a:r>
            <a:r>
              <a:rPr lang="ko-KR" altLang="en-US" dirty="0"/>
              <a:t>억양</a:t>
            </a:r>
            <a:r>
              <a:rPr lang="en-US" altLang="ko-KR" dirty="0"/>
              <a:t>, </a:t>
            </a:r>
            <a:r>
              <a:rPr lang="ko-KR" altLang="en-US" dirty="0"/>
              <a:t>발음 습관 같은 특징이 담긴 </a:t>
            </a:r>
            <a:r>
              <a:rPr lang="en-US" altLang="ko-KR" dirty="0"/>
              <a:t>1–3</a:t>
            </a:r>
            <a:r>
              <a:rPr lang="ko-KR" altLang="en-US" dirty="0"/>
              <a:t>초 정도의 짧은 녹음</a:t>
            </a:r>
            <a:br>
              <a:rPr lang="en-US" altLang="ko-KR" dirty="0"/>
            </a:br>
            <a:r>
              <a:rPr lang="ko-KR" altLang="en-US" dirty="0"/>
              <a:t>이걸 텍스트 앞에 함께 주면</a:t>
            </a:r>
            <a:r>
              <a:rPr lang="en-US" altLang="ko-KR" dirty="0"/>
              <a:t>, </a:t>
            </a:r>
            <a:r>
              <a:rPr lang="ko-KR" altLang="en-US" dirty="0"/>
              <a:t>모델이 그 녹음을 참고해서 본문을 같은 목소리 톤으로 자연스럽게 합성해줌</a:t>
            </a: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C72C687-1158-4FCC-8CF5-4032C061A686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53D00-FEF9-98D2-A9F4-1EE71E7ED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DD62EC35-8003-56BC-B57B-305FE6F1B03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CFF0C064-E89D-D5C2-0100-31A575B6B9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ko-KR" altLang="en-US" b="1" dirty="0" err="1"/>
              <a:t>제로샷</a:t>
            </a:r>
            <a:r>
              <a:rPr lang="ko-KR" altLang="en-US" b="1" dirty="0"/>
              <a:t> 보이스 </a:t>
            </a:r>
            <a:r>
              <a:rPr lang="ko-KR" altLang="en-US" b="1" dirty="0" err="1"/>
              <a:t>클로닝</a:t>
            </a:r>
            <a:r>
              <a:rPr lang="en-US" altLang="ko-KR" b="1" dirty="0"/>
              <a:t>(Zero-Shot Voice Cloning)</a:t>
            </a:r>
            <a:r>
              <a:rPr lang="ko-KR" altLang="en-US" b="1" dirty="0"/>
              <a:t>이란</a:t>
            </a:r>
            <a:r>
              <a:rPr lang="en-US" altLang="ko-KR" b="1" dirty="0"/>
              <a:t>?</a:t>
            </a:r>
            <a:endParaRPr lang="ko-KR" altLang="en-US" dirty="0"/>
          </a:p>
          <a:p>
            <a:r>
              <a:rPr lang="ko-KR" altLang="en-US" b="1" dirty="0"/>
              <a:t>정의</a:t>
            </a:r>
            <a:r>
              <a:rPr lang="en-US" altLang="ko-KR" dirty="0"/>
              <a:t>: </a:t>
            </a:r>
            <a:r>
              <a:rPr lang="ko-KR" altLang="en-US" b="1" dirty="0"/>
              <a:t>사전 학습된 단일 모델</a:t>
            </a:r>
            <a:r>
              <a:rPr lang="ko-KR" altLang="en-US" dirty="0"/>
              <a:t>에 </a:t>
            </a:r>
            <a:r>
              <a:rPr lang="ko-KR" altLang="en-US" b="1" dirty="0"/>
              <a:t>짧은 참조 음성</a:t>
            </a:r>
            <a:r>
              <a:rPr lang="en-US" altLang="ko-KR" b="1" dirty="0"/>
              <a:t>(1–3</a:t>
            </a:r>
            <a:r>
              <a:rPr lang="ko-KR" altLang="en-US" b="1" dirty="0"/>
              <a:t>초</a:t>
            </a:r>
            <a:r>
              <a:rPr lang="en-US" altLang="ko-KR" b="1" dirty="0"/>
              <a:t>)</a:t>
            </a:r>
            <a:r>
              <a:rPr lang="ko-KR" altLang="en-US" dirty="0"/>
              <a:t> 만 제공해서</a:t>
            </a:r>
            <a:r>
              <a:rPr lang="en-US" altLang="ko-KR" dirty="0"/>
              <a:t>, </a:t>
            </a:r>
            <a:r>
              <a:rPr lang="ko-KR" altLang="en-US" b="1" dirty="0"/>
              <a:t>추가 학습 없이</a:t>
            </a:r>
            <a:r>
              <a:rPr lang="ko-KR" altLang="en-US" dirty="0"/>
              <a:t> 즉시 그 화자의 목소리를 합성하는 기술</a:t>
            </a:r>
          </a:p>
          <a:p>
            <a:pPr>
              <a:defRPr/>
            </a:pPr>
            <a:endParaRPr lang="en-US" altLang="ko-KR" dirty="0"/>
          </a:p>
          <a:p>
            <a:r>
              <a:rPr lang="ko-KR" altLang="en-US" b="1" dirty="0"/>
              <a:t>보이스 </a:t>
            </a:r>
            <a:r>
              <a:rPr lang="ko-KR" altLang="en-US" b="1" dirty="0" err="1"/>
              <a:t>클로닝</a:t>
            </a:r>
            <a:r>
              <a:rPr lang="en-US" altLang="ko-KR" b="1" dirty="0"/>
              <a:t>(Voice Cloning)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ko-KR" altLang="en-US" dirty="0"/>
              <a:t>특정 화자의 목소리를 모방해 텍스트를 음성으로 합성하는 기술</a:t>
            </a:r>
            <a:endParaRPr lang="en-US" altLang="ko-KR" dirty="0"/>
          </a:p>
          <a:p>
            <a:r>
              <a:rPr lang="ko-KR" altLang="en-US" b="1" dirty="0" err="1"/>
              <a:t>제로샷</a:t>
            </a:r>
            <a:r>
              <a:rPr lang="en-US" altLang="ko-KR" b="1" dirty="0"/>
              <a:t>(Zero-Shot)</a:t>
            </a:r>
            <a:r>
              <a:rPr lang="ko-KR" altLang="en-US" b="1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모델이 </a:t>
            </a:r>
            <a:r>
              <a:rPr lang="ko-KR" altLang="en-US" b="1" dirty="0"/>
              <a:t>학습 데이터에 없는</a:t>
            </a:r>
            <a:r>
              <a:rPr lang="en-US" altLang="ko-KR" b="1" dirty="0"/>
              <a:t>(new/unseen) </a:t>
            </a:r>
            <a:r>
              <a:rPr lang="ko-KR" altLang="en-US" b="1" dirty="0"/>
              <a:t>클래스나 조건</a:t>
            </a:r>
            <a:r>
              <a:rPr lang="ko-KR" altLang="en-US" dirty="0"/>
              <a:t>을 </a:t>
            </a:r>
            <a:r>
              <a:rPr lang="ko-KR" altLang="en-US" b="1" dirty="0"/>
              <a:t>사전 추가 학습 없이</a:t>
            </a:r>
            <a:r>
              <a:rPr lang="ko-KR" altLang="en-US" dirty="0"/>
              <a:t> 바로 처리할 수 있는 능력</a:t>
            </a:r>
          </a:p>
          <a:p>
            <a:endParaRPr lang="ko-KR" altLang="en-US" dirty="0"/>
          </a:p>
          <a:p>
            <a:pPr>
              <a:defRPr/>
            </a:pPr>
            <a:endParaRPr lang="en-US" altLang="ko-KR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22ACE0A0-4112-8C5C-41CF-375FFDA308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C72C687-1158-4FCC-8CF5-4032C061A686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2733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C72C687-1158-4FCC-8CF5-4032C061A686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868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C72C687-1158-4FCC-8CF5-4032C061A686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C72C687-1158-4FCC-8CF5-4032C061A686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140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11090-8311-C27D-929D-255AD224C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2F6334B1-EEB4-5E0F-B705-80465BF4307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C27DA243-82C8-4565-4953-9BC728EBA6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b="1" dirty="0"/>
              <a:t>https://youtu.be/WOPnH7aNvE8 </a:t>
            </a:r>
          </a:p>
          <a:p>
            <a:endParaRPr lang="en-US" altLang="ko-KR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A22C4E93-9ED1-4D6D-E68C-6FF0BBD03C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C72C687-1158-4FCC-8CF5-4032C061A686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1349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image" Target="../media/image13.png"/><Relationship Id="rId18" Type="http://schemas.openxmlformats.org/officeDocument/2006/relationships/image" Target="../media/image25.svg"/><Relationship Id="rId3" Type="http://schemas.microsoft.com/office/2007/relationships/media" Target="../media/media2.mp3"/><Relationship Id="rId21" Type="http://schemas.openxmlformats.org/officeDocument/2006/relationships/image" Target="../media/image28.png"/><Relationship Id="rId7" Type="http://schemas.microsoft.com/office/2007/relationships/media" Target="../media/media4.wav"/><Relationship Id="rId12" Type="http://schemas.openxmlformats.org/officeDocument/2006/relationships/image" Target="../media/image12.png"/><Relationship Id="rId17" Type="http://schemas.openxmlformats.org/officeDocument/2006/relationships/image" Target="../media/image24.png"/><Relationship Id="rId2" Type="http://schemas.openxmlformats.org/officeDocument/2006/relationships/audio" Target="../media/media1.mp3"/><Relationship Id="rId16" Type="http://schemas.openxmlformats.org/officeDocument/2006/relationships/image" Target="../media/image23.svg"/><Relationship Id="rId20" Type="http://schemas.openxmlformats.org/officeDocument/2006/relationships/image" Target="../media/image27.svg"/><Relationship Id="rId1" Type="http://schemas.microsoft.com/office/2007/relationships/media" Target="../media/media1.mp3"/><Relationship Id="rId6" Type="http://schemas.openxmlformats.org/officeDocument/2006/relationships/audio" Target="../media/media3.wav"/><Relationship Id="rId11" Type="http://schemas.openxmlformats.org/officeDocument/2006/relationships/image" Target="../media/image11.png"/><Relationship Id="rId5" Type="http://schemas.microsoft.com/office/2007/relationships/media" Target="../media/media3.wav"/><Relationship Id="rId15" Type="http://schemas.openxmlformats.org/officeDocument/2006/relationships/image" Target="../media/image22.png"/><Relationship Id="rId10" Type="http://schemas.openxmlformats.org/officeDocument/2006/relationships/notesSlide" Target="../notesSlides/notesSlide3.xml"/><Relationship Id="rId19" Type="http://schemas.openxmlformats.org/officeDocument/2006/relationships/image" Target="../media/image26.png"/><Relationship Id="rId4" Type="http://schemas.openxmlformats.org/officeDocument/2006/relationships/audio" Target="../media/media2.mp3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8.png"/><Relationship Id="rId10" Type="http://schemas.openxmlformats.org/officeDocument/2006/relationships/image" Target="../media/image37.png"/><Relationship Id="rId4" Type="http://schemas.openxmlformats.org/officeDocument/2006/relationships/image" Target="../media/image12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WOPnH7aNvE8" TargetMode="Externa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2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571500"/>
            <a:ext cx="17043400" cy="9144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384261" y="5600700"/>
            <a:ext cx="3215172" cy="29065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2400" b="1" i="0" u="none" strike="noStrike" dirty="0">
                <a:solidFill>
                  <a:srgbClr val="00074E"/>
                </a:solidFill>
                <a:latin typeface="Pretendard Regular" panose="020B0600000101010101" charset="-127"/>
                <a:ea typeface="Pretendard Regular" panose="020B0600000101010101" charset="-127"/>
              </a:rPr>
              <a:t>2 </a:t>
            </a:r>
            <a:r>
              <a:rPr lang="en-US" altLang="ko-KR" sz="2400" b="1" dirty="0">
                <a:solidFill>
                  <a:srgbClr val="00074E"/>
                </a:solidFill>
                <a:latin typeface="Pretendard Regular" panose="020B0600000101010101" charset="-127"/>
                <a:ea typeface="Pretendard Regular" panose="020B0600000101010101" charset="-127"/>
              </a:rPr>
              <a:t>Team</a:t>
            </a:r>
            <a:endParaRPr lang="en-US" sz="2400" b="1" i="0" u="none" strike="noStrike" dirty="0">
              <a:solidFill>
                <a:srgbClr val="00074E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384261" y="6036676"/>
            <a:ext cx="5785050" cy="177382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4539"/>
              </a:lnSpc>
            </a:pPr>
            <a:r>
              <a:rPr lang="ko-KR" altLang="en-US" spc="100" dirty="0">
                <a:solidFill>
                  <a:srgbClr val="00074E"/>
                </a:solidFill>
                <a:latin typeface="Pretendard Regular" panose="020B0600000101010101" charset="-127"/>
                <a:ea typeface="Pretendard Regular" panose="020B0600000101010101" charset="-127"/>
              </a:rPr>
              <a:t>김석호 </a:t>
            </a:r>
            <a:r>
              <a:rPr lang="en-US" altLang="ko-KR" spc="100" dirty="0">
                <a:solidFill>
                  <a:srgbClr val="00074E"/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spc="100" dirty="0">
                <a:solidFill>
                  <a:srgbClr val="00074E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팀장</a:t>
            </a:r>
            <a:r>
              <a:rPr lang="en-US" altLang="ko-KR" spc="100" dirty="0">
                <a:solidFill>
                  <a:srgbClr val="00074E"/>
                </a:solidFill>
                <a:latin typeface="Pretendard Regular" panose="020B0600000101010101" charset="-127"/>
                <a:ea typeface="Pretendard Regular" panose="020B0600000101010101" charset="-127"/>
              </a:rPr>
              <a:t>)</a:t>
            </a:r>
            <a:br>
              <a:rPr lang="en-US" altLang="ko-KR" spc="100" dirty="0">
                <a:solidFill>
                  <a:srgbClr val="00074E"/>
                </a:solidFill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en-US" i="0" u="none" strike="noStrike" spc="100" dirty="0">
                <a:solidFill>
                  <a:srgbClr val="00074E"/>
                </a:solidFill>
                <a:latin typeface="Pretendard Regular" panose="020B0600000101010101" charset="-127"/>
                <a:ea typeface="Pretendard Regular" panose="020B0600000101010101" charset="-127"/>
              </a:rPr>
              <a:t>E. </a:t>
            </a:r>
            <a:r>
              <a:rPr lang="en-US" spc="100" dirty="0">
                <a:solidFill>
                  <a:srgbClr val="00074E"/>
                </a:solidFill>
                <a:latin typeface="Pretendard Regular" panose="020B0600000101010101" charset="-127"/>
                <a:ea typeface="Pretendard Regular" panose="020B0600000101010101" charset="-127"/>
              </a:rPr>
              <a:t>kimseockho93@gmail.com</a:t>
            </a:r>
            <a:endParaRPr lang="en-US" i="0" u="none" strike="noStrike" spc="100" dirty="0">
              <a:solidFill>
                <a:srgbClr val="00074E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14539"/>
              </a:lnSpc>
            </a:pPr>
            <a:r>
              <a:rPr lang="ko-KR" altLang="en-US" spc="100" dirty="0" err="1">
                <a:solidFill>
                  <a:srgbClr val="00074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석지원</a:t>
            </a:r>
            <a:r>
              <a:rPr lang="ko-KR" altLang="en-US" spc="100" dirty="0">
                <a:solidFill>
                  <a:srgbClr val="00074E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spc="100" dirty="0">
                <a:solidFill>
                  <a:srgbClr val="00074E"/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spc="100" dirty="0">
                <a:solidFill>
                  <a:srgbClr val="00074E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팀원</a:t>
            </a:r>
            <a:r>
              <a:rPr lang="en-US" altLang="ko-KR" spc="100" dirty="0">
                <a:solidFill>
                  <a:srgbClr val="00074E"/>
                </a:solidFill>
                <a:latin typeface="Pretendard Regular" panose="020B0600000101010101" charset="-127"/>
                <a:ea typeface="Pretendard Regular" panose="020B0600000101010101" charset="-127"/>
              </a:rPr>
              <a:t>)</a:t>
            </a:r>
          </a:p>
          <a:p>
            <a:pPr>
              <a:lnSpc>
                <a:spcPct val="114539"/>
              </a:lnSpc>
            </a:pPr>
            <a:r>
              <a:rPr lang="en-US" altLang="ko-KR" spc="100" dirty="0">
                <a:solidFill>
                  <a:srgbClr val="00074E"/>
                </a:solidFill>
                <a:latin typeface="Pretendard Regular" panose="020B0600000101010101" charset="-127"/>
                <a:ea typeface="Pretendard Regular" panose="020B0600000101010101" charset="-127"/>
              </a:rPr>
              <a:t>E. wb00102681@gmail.com</a:t>
            </a:r>
          </a:p>
          <a:p>
            <a:pPr lvl="0" algn="l">
              <a:lnSpc>
                <a:spcPct val="114539"/>
              </a:lnSpc>
            </a:pPr>
            <a:r>
              <a:rPr lang="ko-KR" altLang="en-US" i="0" u="none" strike="noStrike" spc="100" dirty="0">
                <a:solidFill>
                  <a:srgbClr val="00074E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이지훈 </a:t>
            </a:r>
            <a:r>
              <a:rPr lang="en-US" altLang="ko-KR" i="0" u="none" strike="noStrike" spc="100" dirty="0">
                <a:solidFill>
                  <a:srgbClr val="00074E"/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i="0" u="none" strike="noStrike" spc="100" dirty="0">
                <a:solidFill>
                  <a:srgbClr val="00074E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팀원</a:t>
            </a:r>
            <a:r>
              <a:rPr lang="en-US" altLang="ko-KR" i="0" u="none" strike="noStrike" spc="100" dirty="0">
                <a:solidFill>
                  <a:srgbClr val="00074E"/>
                </a:solidFill>
                <a:latin typeface="Pretendard Regular" panose="020B0600000101010101" charset="-127"/>
                <a:ea typeface="Pretendard Regular" panose="020B0600000101010101" charset="-127"/>
              </a:rPr>
              <a:t>)</a:t>
            </a:r>
          </a:p>
          <a:p>
            <a:pPr>
              <a:lnSpc>
                <a:spcPct val="114539"/>
              </a:lnSpc>
            </a:pPr>
            <a:r>
              <a:rPr lang="en-US" altLang="ko-KR" spc="100" dirty="0">
                <a:solidFill>
                  <a:srgbClr val="00074E"/>
                </a:solidFill>
                <a:latin typeface="Pretendard Regular" panose="020B0600000101010101" charset="-127"/>
                <a:ea typeface="Pretendard Regular" panose="020B0600000101010101" charset="-127"/>
              </a:rPr>
              <a:t>E. ezh737@gmail.com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040100" y="9486900"/>
            <a:ext cx="16510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7899"/>
              </a:lnSpc>
            </a:pPr>
            <a:r>
              <a:rPr lang="ko-KR" altLang="en-US" sz="1600" b="1" spc="100" dirty="0">
                <a:solidFill>
                  <a:srgbClr val="FFFFFF"/>
                </a:solidFill>
                <a:latin typeface="+mj-ea"/>
                <a:ea typeface="+mj-ea"/>
              </a:rPr>
              <a:t>한국 </a:t>
            </a:r>
            <a:r>
              <a:rPr lang="en-US" altLang="ko-KR" sz="1600" b="1" spc="100" dirty="0">
                <a:solidFill>
                  <a:srgbClr val="FFFFFF"/>
                </a:solidFill>
                <a:latin typeface="+mj-ea"/>
                <a:ea typeface="+mj-ea"/>
              </a:rPr>
              <a:t>IT </a:t>
            </a:r>
            <a:r>
              <a:rPr lang="ko-KR" altLang="en-US" sz="1600" b="1" spc="100" dirty="0">
                <a:solidFill>
                  <a:srgbClr val="FFFFFF"/>
                </a:solidFill>
                <a:latin typeface="+mj-ea"/>
                <a:ea typeface="+mj-ea"/>
              </a:rPr>
              <a:t>교육원</a:t>
            </a:r>
            <a:endParaRPr lang="en-US" sz="1600" b="1" i="0" u="none" strike="noStrike" spc="1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380086" y="3625218"/>
            <a:ext cx="10585650" cy="75628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5600"/>
              </a:lnSpc>
            </a:pPr>
            <a:r>
              <a:rPr lang="ko-KR" altLang="en-US" sz="4000" b="1" dirty="0">
                <a:solidFill>
                  <a:srgbClr val="2E3C4E"/>
                </a:solidFill>
                <a:latin typeface="Pretendard Regular" panose="020B0600000101010101" charset="-127"/>
                <a:ea typeface="Pretendard Regular" panose="020B0600000101010101" charset="-127"/>
                <a:cs typeface="Barlow Bold" pitchFamily="34" charset="-120"/>
              </a:rPr>
              <a:t>음성 </a:t>
            </a:r>
            <a:r>
              <a:rPr lang="en-US" altLang="ko-KR" sz="4000" b="1" dirty="0">
                <a:solidFill>
                  <a:srgbClr val="2E3C4E"/>
                </a:solidFill>
                <a:latin typeface="Pretendard Regular" panose="020B0600000101010101" charset="-127"/>
                <a:ea typeface="Pretendard Regular" panose="020B0600000101010101" charset="-127"/>
                <a:cs typeface="Barlow Bold" pitchFamily="34" charset="-120"/>
              </a:rPr>
              <a:t>AI</a:t>
            </a:r>
            <a:r>
              <a:rPr lang="ko-KR" altLang="en-US" sz="4000" b="1" dirty="0">
                <a:solidFill>
                  <a:srgbClr val="2E3C4E"/>
                </a:solidFill>
                <a:latin typeface="Pretendard Regular" panose="020B0600000101010101" charset="-127"/>
                <a:ea typeface="Pretendard Regular" panose="020B0600000101010101" charset="-127"/>
                <a:cs typeface="Barlow Bold" pitchFamily="34" charset="-120"/>
              </a:rPr>
              <a:t>를 활용한 </a:t>
            </a:r>
            <a:endParaRPr lang="en-US" altLang="ko-KR" sz="4000" b="1" dirty="0">
              <a:solidFill>
                <a:srgbClr val="2E3C4E"/>
              </a:solidFill>
              <a:latin typeface="Pretendard Regular" panose="020B0600000101010101" charset="-127"/>
              <a:ea typeface="Pretendard Regular" panose="020B0600000101010101" charset="-127"/>
              <a:cs typeface="Barlow Bold" pitchFamily="34" charset="-120"/>
            </a:endParaRPr>
          </a:p>
          <a:p>
            <a:pPr>
              <a:lnSpc>
                <a:spcPts val="5600"/>
              </a:lnSpc>
            </a:pPr>
            <a:r>
              <a:rPr lang="en-US" altLang="ko-KR" sz="4000" b="1" dirty="0">
                <a:solidFill>
                  <a:srgbClr val="2E3C4E"/>
                </a:solidFill>
                <a:latin typeface="Pretendard Regular" panose="020B0600000101010101" charset="-127"/>
                <a:ea typeface="Pretendard Regular" panose="020B0600000101010101" charset="-127"/>
                <a:cs typeface="Barlow Bold" pitchFamily="34" charset="-120"/>
              </a:rPr>
              <a:t>ADHD </a:t>
            </a:r>
            <a:r>
              <a:rPr lang="ko-KR" altLang="en-US" sz="4000" b="1" dirty="0">
                <a:solidFill>
                  <a:srgbClr val="2E3C4E"/>
                </a:solidFill>
                <a:latin typeface="Pretendard Regular" panose="020B0600000101010101" charset="-127"/>
                <a:ea typeface="Pretendard Regular" panose="020B0600000101010101" charset="-127"/>
                <a:cs typeface="Barlow Bold" pitchFamily="34" charset="-120"/>
              </a:rPr>
              <a:t>조기 진단 지원 시스템</a:t>
            </a:r>
            <a:endParaRPr lang="en-US" altLang="ko-KR" sz="40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1026" name="Picture 2" descr="한국IT교육원 (@hankookit) / X">
            <a:extLst>
              <a:ext uri="{FF2B5EF4-FFF2-40B4-BE49-F238E27FC236}">
                <a16:creationId xmlns:a16="http://schemas.microsoft.com/office/drawing/2014/main" id="{7D71AA11-833D-4EDE-A4F4-0805A8F3E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3556" r="96889">
                        <a14:foregroundMark x1="6222" y1="74667" x2="6222" y2="74667"/>
                        <a14:foregroundMark x1="48444" y1="19111" x2="48444" y2="19111"/>
                        <a14:foregroundMark x1="92889" y1="87556" x2="92889" y2="87556"/>
                        <a14:foregroundMark x1="4444" y1="74667" x2="4444" y2="74667"/>
                        <a14:foregroundMark x1="3556" y1="75111" x2="3556" y2="75111"/>
                        <a14:foregroundMark x1="96889" y1="89778" x2="96889" y2="8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1275" y="8589377"/>
            <a:ext cx="897523" cy="89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순서도: 지연 4">
            <a:extLst>
              <a:ext uri="{FF2B5EF4-FFF2-40B4-BE49-F238E27FC236}">
                <a16:creationId xmlns:a16="http://schemas.microsoft.com/office/drawing/2014/main" id="{2E76F1CC-9939-3F60-B832-402C4C8870E1}"/>
              </a:ext>
            </a:extLst>
          </p:cNvPr>
          <p:cNvSpPr/>
          <p:nvPr/>
        </p:nvSpPr>
        <p:spPr>
          <a:xfrm>
            <a:off x="899786" y="774526"/>
            <a:ext cx="7288798" cy="8534400"/>
          </a:xfrm>
          <a:prstGeom prst="flowChartDelay">
            <a:avLst/>
          </a:prstGeom>
          <a:solidFill>
            <a:srgbClr val="FCF4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4" name="Picture 2" descr="생성된 이미지">
            <a:extLst>
              <a:ext uri="{FF2B5EF4-FFF2-40B4-BE49-F238E27FC236}">
                <a16:creationId xmlns:a16="http://schemas.microsoft.com/office/drawing/2014/main" id="{6D531913-DF5F-9FAE-4741-A3DE33CC2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75" y="2476500"/>
            <a:ext cx="5905500" cy="564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B9C1A-9F60-75C5-E351-04E119E57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95EF8FC-4CD1-C4B0-0130-9DFB4298592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2DEA89A-5539-04FB-0E71-EC6A449594F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518688" y="419100"/>
            <a:ext cx="17043400" cy="9156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311EDBC-F39B-BF55-F024-2B9DCD17B28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D73782FD-1A37-13D1-431A-45F5D54867FA}"/>
              </a:ext>
            </a:extLst>
          </p:cNvPr>
          <p:cNvSpPr txBox="1"/>
          <p:nvPr/>
        </p:nvSpPr>
        <p:spPr>
          <a:xfrm>
            <a:off x="1511300" y="800100"/>
            <a:ext cx="2044700" cy="647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07899"/>
              </a:lnSpc>
              <a:defRPr/>
            </a:pPr>
            <a:r>
              <a:rPr lang="en-US" sz="1900" spc="100" dirty="0" err="1">
                <a:solidFill>
                  <a:srgbClr val="FFFFFF"/>
                </a:solidFill>
                <a:latin typeface="Pretendard Medium"/>
              </a:rPr>
              <a:t>Zonos</a:t>
            </a:r>
            <a:r>
              <a:rPr lang="en-US" sz="1900" spc="100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altLang="en-US" sz="1900" spc="100" dirty="0">
                <a:solidFill>
                  <a:srgbClr val="FFFFFF"/>
                </a:solidFill>
                <a:latin typeface="Pretendard Medium"/>
              </a:rPr>
              <a:t>모델</a:t>
            </a:r>
            <a:endParaRPr lang="en-US" sz="1900" spc="100" dirty="0">
              <a:solidFill>
                <a:srgbClr val="FFFFFF"/>
              </a:solidFill>
              <a:latin typeface="Pretendard Medium"/>
            </a:endParaRPr>
          </a:p>
          <a:p>
            <a:pPr lvl="0" algn="ctr">
              <a:lnSpc>
                <a:spcPct val="107899"/>
              </a:lnSpc>
              <a:defRPr/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6B391-9869-4CF7-4B3B-49131FB4B0AE}"/>
              </a:ext>
            </a:extLst>
          </p:cNvPr>
          <p:cNvSpPr txBox="1"/>
          <p:nvPr/>
        </p:nvSpPr>
        <p:spPr>
          <a:xfrm>
            <a:off x="8766114" y="9855805"/>
            <a:ext cx="54854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1"/>
                </a:solidFill>
              </a:rPr>
              <a:t>- 5 -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48A81B5-CC08-4085-8E64-60E2540C8DCA}"/>
              </a:ext>
            </a:extLst>
          </p:cNvPr>
          <p:cNvGrpSpPr/>
          <p:nvPr/>
        </p:nvGrpSpPr>
        <p:grpSpPr>
          <a:xfrm>
            <a:off x="3675075" y="2878130"/>
            <a:ext cx="10439400" cy="4554207"/>
            <a:chOff x="4343400" y="2585055"/>
            <a:chExt cx="9655687" cy="4091070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10E1AA0-FF81-410D-AE30-1162D16EE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3400" y="2585055"/>
              <a:ext cx="9655687" cy="4091070"/>
            </a:xfrm>
            <a:prstGeom prst="rect">
              <a:avLst/>
            </a:prstGeom>
          </p:spPr>
        </p:pic>
        <p:pic>
          <p:nvPicPr>
            <p:cNvPr id="7" name="샘플 음성" descr="무선 마이크">
              <a:hlinkClick r:id="" action="ppaction://media"/>
              <a:extLst>
                <a:ext uri="{FF2B5EF4-FFF2-40B4-BE49-F238E27FC236}">
                  <a16:creationId xmlns:a16="http://schemas.microsoft.com/office/drawing/2014/main" id="{8572851F-4D6A-4F33-9702-B0EE219D2E03}"/>
                </a:ext>
              </a:extLst>
            </p:cNvPr>
            <p:cNvPicPr>
              <a:picLocks noChangeAspect="1"/>
            </p:cNvPicPr>
            <p:nvPr>
              <a:audi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442843" y="5039659"/>
              <a:ext cx="1110357" cy="1018241"/>
            </a:xfrm>
            <a:prstGeom prst="rect">
              <a:avLst/>
            </a:prstGeom>
          </p:spPr>
        </p:pic>
        <p:pic>
          <p:nvPicPr>
            <p:cNvPr id="15" name="그래픽 14" descr="음성">
              <a:extLst>
                <a:ext uri="{FF2B5EF4-FFF2-40B4-BE49-F238E27FC236}">
                  <a16:creationId xmlns:a16="http://schemas.microsoft.com/office/drawing/2014/main" id="{EA80782D-CFBB-493D-BD4C-88F21501B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534400" y="5039659"/>
              <a:ext cx="1110357" cy="1018241"/>
            </a:xfrm>
            <a:prstGeom prst="rect">
              <a:avLst/>
            </a:prstGeom>
          </p:spPr>
        </p:pic>
        <p:pic>
          <p:nvPicPr>
            <p:cNvPr id="19" name="q0_10대 이하" descr="개수">
              <a:hlinkClick r:id="" action="ppaction://media"/>
              <a:extLst>
                <a:ext uri="{FF2B5EF4-FFF2-40B4-BE49-F238E27FC236}">
                  <a16:creationId xmlns:a16="http://schemas.microsoft.com/office/drawing/2014/main" id="{95945B44-1B4D-483E-865A-57358054D6FA}"/>
                </a:ext>
              </a:extLst>
            </p:cNvPr>
            <p:cNvPicPr>
              <a:picLocks noChangeAspect="1"/>
            </p:cNvPicPr>
            <p:nvPr>
              <a:audioFile r:link="rId8"/>
              <p:extLst>
                <p:ext uri="{DAA4B4D4-6D71-4841-9C94-3DE7FCFB9230}">
                  <p14:media xmlns:p14="http://schemas.microsoft.com/office/powerpoint/2010/main" r:embed="rId7"/>
                </p:ext>
              </p:ext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1713612" y="4989724"/>
              <a:ext cx="1080000" cy="1080000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FF87E8B-360C-4827-A98A-37283A0BBDB1}"/>
              </a:ext>
            </a:extLst>
          </p:cNvPr>
          <p:cNvGrpSpPr/>
          <p:nvPr/>
        </p:nvGrpSpPr>
        <p:grpSpPr>
          <a:xfrm>
            <a:off x="5140541" y="7683725"/>
            <a:ext cx="3227577" cy="945024"/>
            <a:chOff x="3630423" y="7662983"/>
            <a:chExt cx="3227577" cy="94502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12642E-2336-4395-8E06-0C102BD3A7F1}"/>
                </a:ext>
              </a:extLst>
            </p:cNvPr>
            <p:cNvSpPr txBox="1"/>
            <p:nvPr/>
          </p:nvSpPr>
          <p:spPr>
            <a:xfrm>
              <a:off x="3630423" y="7662983"/>
              <a:ext cx="250260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b="1" dirty="0">
                  <a:latin typeface="Pretendard SemiBold" panose="020B0600000101010101"/>
                  <a:ea typeface="+mj-ea"/>
                </a:rPr>
                <a:t>연령 </a:t>
              </a:r>
              <a:r>
                <a:rPr lang="en-US" altLang="ko-KR" sz="2500" b="1" dirty="0">
                  <a:latin typeface="Pretendard SemiBold" panose="020B0600000101010101"/>
                  <a:ea typeface="+mj-ea"/>
                </a:rPr>
                <a:t>: 20</a:t>
              </a:r>
              <a:r>
                <a:rPr lang="ko-KR" altLang="en-US" sz="2500" b="1" dirty="0">
                  <a:latin typeface="Pretendard SemiBold" panose="020B0600000101010101"/>
                  <a:ea typeface="+mj-ea"/>
                </a:rPr>
                <a:t>대</a:t>
              </a:r>
              <a:r>
                <a:rPr lang="en-US" altLang="ko-KR" sz="2500" b="1" dirty="0">
                  <a:latin typeface="Pretendard SemiBold" panose="020B0600000101010101"/>
                  <a:ea typeface="+mj-ea"/>
                </a:rPr>
                <a:t>, 30</a:t>
              </a:r>
              <a:r>
                <a:rPr lang="ko-KR" altLang="en-US" sz="2500" b="1" dirty="0">
                  <a:latin typeface="Pretendard SemiBold" panose="020B0600000101010101"/>
                  <a:ea typeface="+mj-ea"/>
                </a:rPr>
                <a:t>대</a:t>
              </a:r>
              <a:endParaRPr lang="en-US" altLang="ko-KR" sz="2500" b="1" dirty="0">
                <a:latin typeface="Pretendard SemiBold" panose="020B0600000101010101"/>
                <a:ea typeface="+mj-ea"/>
              </a:endParaRPr>
            </a:p>
            <a:p>
              <a:pPr algn="ctr"/>
              <a:r>
                <a:rPr lang="en-US" altLang="ko-KR" sz="2500" b="1" dirty="0" err="1">
                  <a:latin typeface="Pretendard SemiBold" panose="020B0600000101010101"/>
                  <a:ea typeface="+mj-ea"/>
                </a:rPr>
                <a:t>gtts</a:t>
              </a:r>
              <a:r>
                <a:rPr lang="en-US" altLang="ko-KR" sz="2500" b="1" dirty="0">
                  <a:latin typeface="Pretendard SemiBold" panose="020B0600000101010101"/>
                  <a:ea typeface="+mj-ea"/>
                </a:rPr>
                <a:t> (</a:t>
              </a:r>
              <a:r>
                <a:rPr lang="ko-KR" altLang="en-US" sz="2500" b="1" dirty="0">
                  <a:latin typeface="Pretendard SemiBold" panose="020B0600000101010101"/>
                  <a:ea typeface="+mj-ea"/>
                </a:rPr>
                <a:t>기본 속도</a:t>
              </a:r>
              <a:r>
                <a:rPr lang="en-US" altLang="ko-KR" sz="2500" b="1" dirty="0">
                  <a:latin typeface="Pretendard SemiBold" panose="020B0600000101010101"/>
                  <a:ea typeface="+mj-ea"/>
                </a:rPr>
                <a:t>)</a:t>
              </a:r>
              <a:endParaRPr lang="ko-KR" altLang="en-US" sz="2500" b="1" dirty="0">
                <a:latin typeface="Pretendard SemiBold" panose="020B0600000101010101"/>
                <a:ea typeface="+mj-ea"/>
              </a:endParaRPr>
            </a:p>
          </p:txBody>
        </p:sp>
        <p:pic>
          <p:nvPicPr>
            <p:cNvPr id="27" name="normal">
              <a:hlinkClick r:id="" action="ppaction://media"/>
              <a:extLst>
                <a:ext uri="{FF2B5EF4-FFF2-40B4-BE49-F238E27FC236}">
                  <a16:creationId xmlns:a16="http://schemas.microsoft.com/office/drawing/2014/main" id="{BC5D5CD3-0678-40B0-9C96-D9C77656285A}"/>
                </a:ext>
              </a:extLst>
            </p:cNvPr>
            <p:cNvPicPr>
              <a:picLocks noChangeAspect="1"/>
            </p:cNvPicPr>
            <p:nvPr>
              <a:audi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21"/>
            <a:stretch>
              <a:fillRect/>
            </a:stretch>
          </p:blipFill>
          <p:spPr>
            <a:xfrm>
              <a:off x="6248400" y="7998407"/>
              <a:ext cx="609600" cy="609600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AC367A2-9F8B-48B1-BB72-2072CF67DB61}"/>
              </a:ext>
            </a:extLst>
          </p:cNvPr>
          <p:cNvGrpSpPr/>
          <p:nvPr/>
        </p:nvGrpSpPr>
        <p:grpSpPr>
          <a:xfrm>
            <a:off x="9375099" y="7663774"/>
            <a:ext cx="3883701" cy="984926"/>
            <a:chOff x="9677401" y="6982857"/>
            <a:chExt cx="3883701" cy="98492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A2827B2-9A18-4B3B-9136-004C05F6BBC3}"/>
                </a:ext>
              </a:extLst>
            </p:cNvPr>
            <p:cNvSpPr txBox="1"/>
            <p:nvPr/>
          </p:nvSpPr>
          <p:spPr>
            <a:xfrm>
              <a:off x="9677401" y="6982857"/>
              <a:ext cx="3215945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b="1" dirty="0">
                  <a:latin typeface="Pretendard SemiBold" panose="020B0600000101010101"/>
                  <a:ea typeface="+mj-ea"/>
                </a:rPr>
                <a:t>연령 </a:t>
              </a:r>
              <a:r>
                <a:rPr lang="en-US" altLang="ko-KR" sz="2500" b="1" dirty="0">
                  <a:latin typeface="Pretendard SemiBold" panose="020B0600000101010101"/>
                  <a:ea typeface="+mj-ea"/>
                </a:rPr>
                <a:t>: 40</a:t>
              </a:r>
              <a:r>
                <a:rPr lang="ko-KR" altLang="en-US" sz="2500" b="1" dirty="0">
                  <a:latin typeface="Pretendard SemiBold" panose="020B0600000101010101"/>
                  <a:ea typeface="+mj-ea"/>
                </a:rPr>
                <a:t>대</a:t>
              </a:r>
              <a:r>
                <a:rPr lang="en-US" altLang="ko-KR" sz="2500" b="1" dirty="0">
                  <a:latin typeface="Pretendard SemiBold" panose="020B0600000101010101"/>
                  <a:ea typeface="+mj-ea"/>
                </a:rPr>
                <a:t>, 50</a:t>
              </a:r>
              <a:r>
                <a:rPr lang="ko-KR" altLang="en-US" sz="2500" b="1" dirty="0">
                  <a:latin typeface="Pretendard SemiBold" panose="020B0600000101010101"/>
                  <a:ea typeface="+mj-ea"/>
                </a:rPr>
                <a:t>대 이상</a:t>
              </a:r>
              <a:endParaRPr lang="en-US" altLang="ko-KR" sz="2500" b="1" dirty="0">
                <a:latin typeface="Pretendard SemiBold" panose="020B0600000101010101"/>
                <a:ea typeface="+mj-ea"/>
              </a:endParaRPr>
            </a:p>
            <a:p>
              <a:pPr algn="ctr"/>
              <a:r>
                <a:rPr lang="en-US" altLang="ko-KR" sz="2500" b="1" dirty="0" err="1">
                  <a:latin typeface="Pretendard SemiBold" panose="020B0600000101010101"/>
                  <a:ea typeface="+mj-ea"/>
                </a:rPr>
                <a:t>gtts</a:t>
              </a:r>
              <a:r>
                <a:rPr lang="en-US" altLang="ko-KR" sz="2500" b="1" dirty="0">
                  <a:latin typeface="Pretendard SemiBold" panose="020B0600000101010101"/>
                  <a:ea typeface="+mj-ea"/>
                </a:rPr>
                <a:t> (</a:t>
              </a:r>
              <a:r>
                <a:rPr lang="ko-KR" altLang="en-US" sz="2500" b="1" dirty="0">
                  <a:latin typeface="Pretendard SemiBold" panose="020B0600000101010101"/>
                  <a:ea typeface="+mj-ea"/>
                </a:rPr>
                <a:t>속도 </a:t>
              </a:r>
              <a:r>
                <a:rPr lang="en-US" altLang="ko-KR" sz="2500" b="1" dirty="0">
                  <a:latin typeface="Pretendard SemiBold" panose="020B0600000101010101"/>
                  <a:ea typeface="+mj-ea"/>
                </a:rPr>
                <a:t>slow)</a:t>
              </a:r>
              <a:endParaRPr lang="ko-KR" altLang="en-US" sz="2500" b="1" dirty="0">
                <a:latin typeface="Pretendard SemiBold" panose="020B0600000101010101"/>
                <a:ea typeface="+mj-ea"/>
              </a:endParaRPr>
            </a:p>
          </p:txBody>
        </p:sp>
        <p:pic>
          <p:nvPicPr>
            <p:cNvPr id="28" name="slow">
              <a:hlinkClick r:id="" action="ppaction://media"/>
              <a:extLst>
                <a:ext uri="{FF2B5EF4-FFF2-40B4-BE49-F238E27FC236}">
                  <a16:creationId xmlns:a16="http://schemas.microsoft.com/office/drawing/2014/main" id="{8EBCC248-A713-4573-B088-B80E5C6435FB}"/>
                </a:ext>
              </a:extLst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21"/>
            <a:stretch>
              <a:fillRect/>
            </a:stretch>
          </p:blipFill>
          <p:spPr>
            <a:xfrm>
              <a:off x="12951502" y="7358183"/>
              <a:ext cx="609600" cy="609600"/>
            </a:xfrm>
            <a:prstGeom prst="rect">
              <a:avLst/>
            </a:prstGeom>
          </p:spPr>
        </p:pic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C4CCD63-4AAA-480F-A893-78F5E9032FD6}"/>
              </a:ext>
            </a:extLst>
          </p:cNvPr>
          <p:cNvSpPr/>
          <p:nvPr/>
        </p:nvSpPr>
        <p:spPr>
          <a:xfrm>
            <a:off x="3276600" y="2481889"/>
            <a:ext cx="11201400" cy="47190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C65F69-F7E9-4C69-9F67-7286C399980C}"/>
              </a:ext>
            </a:extLst>
          </p:cNvPr>
          <p:cNvSpPr txBox="1"/>
          <p:nvPr/>
        </p:nvSpPr>
        <p:spPr>
          <a:xfrm>
            <a:off x="7572810" y="2556438"/>
            <a:ext cx="246734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latin typeface="Pretendard SemiBold" panose="020B0600000101010101"/>
                <a:ea typeface="+mj-ea"/>
              </a:rPr>
              <a:t>연령</a:t>
            </a:r>
            <a:r>
              <a:rPr lang="en-US" altLang="ko-KR" sz="2500" b="1" dirty="0">
                <a:latin typeface="Pretendard SemiBold" panose="020B0600000101010101"/>
                <a:ea typeface="+mj-ea"/>
              </a:rPr>
              <a:t>: 10</a:t>
            </a:r>
            <a:r>
              <a:rPr lang="ko-KR" altLang="en-US" sz="2500" b="1" dirty="0">
                <a:latin typeface="Pretendard SemiBold" panose="020B0600000101010101"/>
                <a:ea typeface="+mj-ea"/>
              </a:rPr>
              <a:t>대 이하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5D150E7-905B-48EA-91FA-6C2B83D12F81}"/>
              </a:ext>
            </a:extLst>
          </p:cNvPr>
          <p:cNvSpPr/>
          <p:nvPr/>
        </p:nvSpPr>
        <p:spPr>
          <a:xfrm>
            <a:off x="3276601" y="7353301"/>
            <a:ext cx="11201400" cy="1606550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F8BA5B-ADE7-4135-81D1-FA045C4A00A2}"/>
              </a:ext>
            </a:extLst>
          </p:cNvPr>
          <p:cNvSpPr txBox="1"/>
          <p:nvPr/>
        </p:nvSpPr>
        <p:spPr>
          <a:xfrm>
            <a:off x="1712489" y="4549006"/>
            <a:ext cx="1200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>
                <a:solidFill>
                  <a:srgbClr val="FF0000"/>
                </a:solidFill>
              </a:rPr>
              <a:t>Zonos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743CF7-8C3F-4355-BAE4-D64C94D8EB38}"/>
              </a:ext>
            </a:extLst>
          </p:cNvPr>
          <p:cNvSpPr txBox="1"/>
          <p:nvPr/>
        </p:nvSpPr>
        <p:spPr>
          <a:xfrm>
            <a:off x="1821396" y="7822224"/>
            <a:ext cx="982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>
                <a:solidFill>
                  <a:schemeClr val="tx2"/>
                </a:solidFill>
              </a:rPr>
              <a:t>gTTS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C25CE9-880B-49AF-A751-10E1B96F4914}"/>
              </a:ext>
            </a:extLst>
          </p:cNvPr>
          <p:cNvSpPr txBox="1"/>
          <p:nvPr/>
        </p:nvSpPr>
        <p:spPr>
          <a:xfrm>
            <a:off x="4125197" y="2604497"/>
            <a:ext cx="2672526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rgbClr val="FF0000"/>
                </a:solidFill>
              </a:rPr>
              <a:t>제로샷</a:t>
            </a:r>
            <a:r>
              <a:rPr lang="ko-KR" altLang="en-US" sz="2000" b="1" dirty="0">
                <a:solidFill>
                  <a:srgbClr val="FF0000"/>
                </a:solidFill>
              </a:rPr>
              <a:t> 보이스 </a:t>
            </a:r>
            <a:r>
              <a:rPr lang="ko-KR" altLang="en-US" sz="2000" b="1" dirty="0" err="1">
                <a:solidFill>
                  <a:srgbClr val="FF0000"/>
                </a:solidFill>
              </a:rPr>
              <a:t>클로닝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13E2EF45-5678-4D01-8AD2-B36779AB9301}"/>
              </a:ext>
            </a:extLst>
          </p:cNvPr>
          <p:cNvSpPr txBox="1"/>
          <p:nvPr/>
        </p:nvSpPr>
        <p:spPr>
          <a:xfrm>
            <a:off x="4191000" y="1327150"/>
            <a:ext cx="9715500" cy="9779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5500" b="1" i="0" u="none" strike="noStrike" dirty="0" err="1">
                <a:solidFill>
                  <a:srgbClr val="00074E"/>
                </a:solidFill>
                <a:latin typeface="Pretendard SemiBold"/>
                <a:ea typeface="Pretendard SemiBold"/>
              </a:rPr>
              <a:t>Zonos</a:t>
            </a:r>
            <a:r>
              <a:rPr lang="en-US" altLang="ko-KR" sz="5500" b="1" i="0" u="none" strike="noStrike" dirty="0">
                <a:solidFill>
                  <a:srgbClr val="00074E"/>
                </a:solidFill>
                <a:latin typeface="Pretendard SemiBold"/>
                <a:ea typeface="Pretendard SemiBold"/>
              </a:rPr>
              <a:t> </a:t>
            </a:r>
            <a:r>
              <a:rPr lang="ko-KR" altLang="en-US" sz="5500" b="1" i="0" u="none" strike="noStrike" dirty="0">
                <a:solidFill>
                  <a:srgbClr val="00074E"/>
                </a:solidFill>
                <a:latin typeface="Pretendard SemiBold"/>
                <a:ea typeface="Pretendard SemiBold"/>
              </a:rPr>
              <a:t>모델과 </a:t>
            </a:r>
            <a:r>
              <a:rPr lang="en-US" altLang="ko-KR" sz="5500" b="1" i="0" u="none" strike="noStrike" dirty="0" err="1">
                <a:solidFill>
                  <a:srgbClr val="00074E"/>
                </a:solidFill>
                <a:latin typeface="Pretendard SemiBold"/>
                <a:ea typeface="Pretendard SemiBold"/>
              </a:rPr>
              <a:t>gTTS</a:t>
            </a:r>
            <a:r>
              <a:rPr lang="en-US" altLang="ko-KR" sz="5500" b="1" i="0" u="none" strike="noStrike" dirty="0">
                <a:solidFill>
                  <a:srgbClr val="00074E"/>
                </a:solidFill>
                <a:latin typeface="Pretendard SemiBold"/>
                <a:ea typeface="Pretendard SemiBold"/>
              </a:rPr>
              <a:t> </a:t>
            </a:r>
            <a:r>
              <a:rPr lang="ko-KR" altLang="en-US" sz="5500" b="1" i="0" u="none" strike="noStrike" dirty="0">
                <a:solidFill>
                  <a:srgbClr val="00074E"/>
                </a:solidFill>
                <a:latin typeface="Pretendard SemiBold"/>
                <a:ea typeface="Pretendard SemiBold"/>
              </a:rPr>
              <a:t>비교</a:t>
            </a:r>
            <a:endParaRPr lang="ko-KR" sz="5500" b="1" i="0" u="none" strike="noStrike" dirty="0">
              <a:solidFill>
                <a:srgbClr val="00074E"/>
              </a:solidFill>
              <a:latin typeface="Pretendard SemiBold"/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11525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audio>
              <p:cMediaNode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BBC46-4293-F2CB-B877-8A997D3E2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CF7EFC0-EC22-D941-8F2D-4A0C832C5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1D45597-AB16-C056-5464-79FCC30D6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565150"/>
            <a:ext cx="17043400" cy="9156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8D2B54D-F171-E48A-4F72-23AFDA9C2B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3EB612F8-0F4A-3AF3-DD17-06F4E7338EA9}"/>
              </a:ext>
            </a:extLst>
          </p:cNvPr>
          <p:cNvSpPr txBox="1"/>
          <p:nvPr/>
        </p:nvSpPr>
        <p:spPr>
          <a:xfrm>
            <a:off x="1511300" y="800100"/>
            <a:ext cx="20447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-US" sz="1900" spc="100" dirty="0" err="1">
                <a:solidFill>
                  <a:srgbClr val="FFFFFF"/>
                </a:solidFill>
                <a:latin typeface="Pretendard Medium"/>
              </a:rPr>
              <a:t>Zonos</a:t>
            </a:r>
            <a:r>
              <a:rPr lang="en-US" sz="1900" spc="100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altLang="en-US" sz="1900" spc="100" dirty="0">
                <a:solidFill>
                  <a:srgbClr val="FFFFFF"/>
                </a:solidFill>
                <a:latin typeface="Pretendard Medium"/>
              </a:rPr>
              <a:t>모델</a:t>
            </a:r>
            <a:endParaRPr lang="en-US" sz="1900" b="0" i="0" u="none" strike="noStrike" spc="100" dirty="0">
              <a:solidFill>
                <a:srgbClr val="FFFFFF"/>
              </a:solidFill>
              <a:latin typeface="Pretendard Medium"/>
            </a:endParaRP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03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07245193-6BD0-5BEE-2EC2-39256DE06373}"/>
              </a:ext>
            </a:extLst>
          </p:cNvPr>
          <p:cNvSpPr txBox="1"/>
          <p:nvPr/>
        </p:nvSpPr>
        <p:spPr>
          <a:xfrm>
            <a:off x="7479237" y="1327150"/>
            <a:ext cx="3329526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ko-KR" altLang="en-US" sz="6000" b="1" dirty="0">
                <a:latin typeface="Pretendard SemiBold"/>
              </a:rPr>
              <a:t>기대효과</a:t>
            </a:r>
          </a:p>
        </p:txBody>
      </p:sp>
      <p:pic>
        <p:nvPicPr>
          <p:cNvPr id="41" name="Picture 6">
            <a:extLst>
              <a:ext uri="{FF2B5EF4-FFF2-40B4-BE49-F238E27FC236}">
                <a16:creationId xmlns:a16="http://schemas.microsoft.com/office/drawing/2014/main" id="{AD2662C6-58CE-638D-BA5B-B1FFAE492C7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 rot="-5400000">
            <a:off x="8039604" y="152904"/>
            <a:ext cx="2450091" cy="16217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5E94D-9873-A53E-0D72-D1F22AAD0BB0}"/>
              </a:ext>
            </a:extLst>
          </p:cNvPr>
          <p:cNvSpPr txBox="1"/>
          <p:nvPr/>
        </p:nvSpPr>
        <p:spPr>
          <a:xfrm>
            <a:off x="8766114" y="9855805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- 6 -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195EE3-B54C-4655-9CB9-752D19B8694D}"/>
              </a:ext>
            </a:extLst>
          </p:cNvPr>
          <p:cNvSpPr/>
          <p:nvPr/>
        </p:nvSpPr>
        <p:spPr>
          <a:xfrm>
            <a:off x="837193" y="7432921"/>
            <a:ext cx="16854912" cy="1536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200" b="1" dirty="0">
                <a:latin typeface="Pretendard Regular" panose="020B0600000101010101" charset="-127"/>
                <a:ea typeface="Pretendard Regular" panose="020B0600000101010101" charset="-127"/>
              </a:rPr>
              <a:t>설문에 집중하기 힘들어하는 </a:t>
            </a:r>
            <a:r>
              <a:rPr lang="ko-KR" altLang="en-US" sz="2200" b="1" dirty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어린이들을 위해 친근한 보이스를 활용</a:t>
            </a:r>
            <a:r>
              <a:rPr lang="ko-KR" altLang="en-US" sz="2200" b="1" dirty="0">
                <a:latin typeface="Pretendard Regular" panose="020B0600000101010101" charset="-127"/>
                <a:ea typeface="Pretendard Regular" panose="020B0600000101010101" charset="-127"/>
              </a:rPr>
              <a:t>해서</a:t>
            </a:r>
            <a:r>
              <a:rPr lang="en-US" altLang="ko-KR" sz="2200" b="1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200" b="1" dirty="0">
                <a:latin typeface="Pretendard Regular" panose="020B0600000101010101" charset="-127"/>
                <a:ea typeface="Pretendard Regular" panose="020B0600000101010101" charset="-127"/>
              </a:rPr>
              <a:t>설문에 </a:t>
            </a:r>
            <a:r>
              <a:rPr lang="ko-KR" altLang="en-US" sz="2200" b="1" dirty="0" err="1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흥미과</a:t>
            </a:r>
            <a:r>
              <a:rPr lang="ko-KR" altLang="en-US" sz="2200" b="1" dirty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참여를 높여 </a:t>
            </a:r>
            <a:r>
              <a:rPr lang="ko-KR" altLang="en-US" sz="2200" b="1" dirty="0">
                <a:latin typeface="Pretendard Regular" panose="020B0600000101010101" charset="-127"/>
                <a:ea typeface="Pretendard Regular" panose="020B0600000101010101" charset="-127"/>
              </a:rPr>
              <a:t>정확한 설문 유도 </a:t>
            </a:r>
            <a:endParaRPr lang="en-US" altLang="ko-KR" sz="22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22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200" b="1" dirty="0">
                <a:latin typeface="Pretendard Regular" panose="020B0600000101010101" charset="-127"/>
                <a:ea typeface="Pretendard Regular" panose="020B0600000101010101" charset="-127"/>
              </a:rPr>
              <a:t>40</a:t>
            </a:r>
            <a:r>
              <a:rPr lang="ko-KR" altLang="en-US" sz="2200" b="1" dirty="0">
                <a:latin typeface="Pretendard Regular" panose="020B0600000101010101" charset="-127"/>
                <a:ea typeface="Pretendard Regular" panose="020B0600000101010101" charset="-127"/>
              </a:rPr>
              <a:t>대 이상 연령층의 경우</a:t>
            </a:r>
            <a:r>
              <a:rPr lang="en-US" altLang="ko-KR" sz="2200" b="1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200" b="1" dirty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문항 낭독 속도를 조절</a:t>
            </a:r>
            <a:r>
              <a:rPr lang="ko-KR" altLang="en-US" sz="2200" b="1" dirty="0">
                <a:latin typeface="Pretendard Regular" panose="020B0600000101010101" charset="-127"/>
                <a:ea typeface="Pretendard Regular" panose="020B0600000101010101" charset="-127"/>
              </a:rPr>
              <a:t>하여 </a:t>
            </a:r>
            <a:r>
              <a:rPr lang="ko-KR" altLang="en-US" sz="2200" b="1" dirty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설문 이해도와 응답 정확도</a:t>
            </a:r>
            <a:r>
              <a:rPr lang="ko-KR" altLang="en-US" sz="2200" b="1" dirty="0">
                <a:latin typeface="Pretendard Regular" panose="020B0600000101010101" charset="-127"/>
                <a:ea typeface="Pretendard Regular" panose="020B0600000101010101" charset="-127"/>
              </a:rPr>
              <a:t>를 높임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92EDD3D-8CB1-1A26-E9A0-FC22A77349E1}"/>
              </a:ext>
            </a:extLst>
          </p:cNvPr>
          <p:cNvSpPr txBox="1"/>
          <p:nvPr/>
        </p:nvSpPr>
        <p:spPr>
          <a:xfrm>
            <a:off x="8215742" y="2610029"/>
            <a:ext cx="4624108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/>
              <a:t>어린이 참여도 향상</a:t>
            </a:r>
            <a:endParaRPr lang="en-US" altLang="ko-KR" sz="2400" b="1" dirty="0"/>
          </a:p>
          <a:p>
            <a:endParaRPr lang="en-US" altLang="ko-KR" sz="1100" b="1" dirty="0"/>
          </a:p>
          <a:p>
            <a:r>
              <a:rPr lang="ko-KR" altLang="en-US" sz="2400" dirty="0"/>
              <a:t>친근한 목소리로 설문 흥미 유발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11B2661-1D64-5FC4-2987-6C647A274A19}"/>
              </a:ext>
            </a:extLst>
          </p:cNvPr>
          <p:cNvSpPr txBox="1"/>
          <p:nvPr/>
        </p:nvSpPr>
        <p:spPr>
          <a:xfrm>
            <a:off x="9209042" y="3943268"/>
            <a:ext cx="72616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/>
              <a:t>서비스 적용 확대</a:t>
            </a:r>
          </a:p>
          <a:p>
            <a:endParaRPr lang="en-US" altLang="ko-KR" sz="2400" b="1" dirty="0"/>
          </a:p>
          <a:p>
            <a:r>
              <a:rPr lang="ko-KR" altLang="en-US" sz="2400" dirty="0"/>
              <a:t>키오스크 등 타 음성 지원 서비스에도 적용 가능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04DA9B0-2ADC-090A-3BE1-27FA51647DB6}"/>
              </a:ext>
            </a:extLst>
          </p:cNvPr>
          <p:cNvSpPr txBox="1"/>
          <p:nvPr/>
        </p:nvSpPr>
        <p:spPr>
          <a:xfrm>
            <a:off x="10378018" y="5503514"/>
            <a:ext cx="54978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/>
              <a:t>맞춤형 음성 안내</a:t>
            </a:r>
          </a:p>
          <a:p>
            <a:endParaRPr lang="en-US" altLang="ko-KR" sz="2400" b="1" dirty="0"/>
          </a:p>
          <a:p>
            <a:r>
              <a:rPr lang="ko-KR" altLang="en-US" sz="2400" dirty="0"/>
              <a:t>연령별</a:t>
            </a:r>
            <a:r>
              <a:rPr lang="en-US" altLang="ko-KR" sz="2400" dirty="0"/>
              <a:t>/</a:t>
            </a:r>
            <a:r>
              <a:rPr lang="ko-KR" altLang="en-US" sz="2400" dirty="0"/>
              <a:t>상황별 보이스 자동 선택</a:t>
            </a:r>
          </a:p>
        </p:txBody>
      </p:sp>
      <p:sp>
        <p:nvSpPr>
          <p:cNvPr id="77" name="자유형: 도형 76">
            <a:extLst>
              <a:ext uri="{FF2B5EF4-FFF2-40B4-BE49-F238E27FC236}">
                <a16:creationId xmlns:a16="http://schemas.microsoft.com/office/drawing/2014/main" id="{7278A6C4-1881-EB49-C4DB-AD4D04B60CDE}"/>
              </a:ext>
            </a:extLst>
          </p:cNvPr>
          <p:cNvSpPr/>
          <p:nvPr/>
        </p:nvSpPr>
        <p:spPr>
          <a:xfrm>
            <a:off x="6186643" y="2579402"/>
            <a:ext cx="1679267" cy="1116298"/>
          </a:xfrm>
          <a:custGeom>
            <a:avLst/>
            <a:gdLst>
              <a:gd name="connsiteX0" fmla="*/ 839633 w 1679267"/>
              <a:gd name="connsiteY0" fmla="*/ 0 h 1116298"/>
              <a:gd name="connsiteX1" fmla="*/ 1679267 w 1679267"/>
              <a:gd name="connsiteY1" fmla="*/ 1116298 h 1116298"/>
              <a:gd name="connsiteX2" fmla="*/ 0 w 1679267"/>
              <a:gd name="connsiteY2" fmla="*/ 1116298 h 1116298"/>
              <a:gd name="connsiteX3" fmla="*/ 839633 w 1679267"/>
              <a:gd name="connsiteY3" fmla="*/ 0 h 1116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9267" h="1116298">
                <a:moveTo>
                  <a:pt x="839633" y="0"/>
                </a:moveTo>
                <a:lnTo>
                  <a:pt x="1679267" y="1116298"/>
                </a:lnTo>
                <a:lnTo>
                  <a:pt x="0" y="1116298"/>
                </a:lnTo>
                <a:lnTo>
                  <a:pt x="839633" y="0"/>
                </a:lnTo>
                <a:close/>
              </a:path>
            </a:pathLst>
          </a:custGeom>
          <a:solidFill>
            <a:srgbClr val="4A5BA3"/>
          </a:solidFill>
          <a:ln>
            <a:solidFill>
              <a:srgbClr val="4A5B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자유형: 도형 73">
            <a:extLst>
              <a:ext uri="{FF2B5EF4-FFF2-40B4-BE49-F238E27FC236}">
                <a16:creationId xmlns:a16="http://schemas.microsoft.com/office/drawing/2014/main" id="{61DB777B-448A-A064-C3C6-875CEF33EB01}"/>
              </a:ext>
            </a:extLst>
          </p:cNvPr>
          <p:cNvSpPr/>
          <p:nvPr/>
        </p:nvSpPr>
        <p:spPr>
          <a:xfrm>
            <a:off x="5019167" y="3924300"/>
            <a:ext cx="4014216" cy="1323565"/>
          </a:xfrm>
          <a:custGeom>
            <a:avLst/>
            <a:gdLst>
              <a:gd name="connsiteX0" fmla="*/ 995531 w 4014216"/>
              <a:gd name="connsiteY0" fmla="*/ 0 h 1323565"/>
              <a:gd name="connsiteX1" fmla="*/ 3018685 w 4014216"/>
              <a:gd name="connsiteY1" fmla="*/ 0 h 1323565"/>
              <a:gd name="connsiteX2" fmla="*/ 4014216 w 4014216"/>
              <a:gd name="connsiteY2" fmla="*/ 1323565 h 1323565"/>
              <a:gd name="connsiteX3" fmla="*/ 0 w 4014216"/>
              <a:gd name="connsiteY3" fmla="*/ 1323565 h 1323565"/>
              <a:gd name="connsiteX4" fmla="*/ 995531 w 4014216"/>
              <a:gd name="connsiteY4" fmla="*/ 0 h 132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4216" h="1323565">
                <a:moveTo>
                  <a:pt x="995531" y="0"/>
                </a:moveTo>
                <a:lnTo>
                  <a:pt x="3018685" y="0"/>
                </a:lnTo>
                <a:lnTo>
                  <a:pt x="4014216" y="1323565"/>
                </a:lnTo>
                <a:lnTo>
                  <a:pt x="0" y="1323565"/>
                </a:lnTo>
                <a:lnTo>
                  <a:pt x="995531" y="0"/>
                </a:lnTo>
                <a:close/>
              </a:path>
            </a:pathLst>
          </a:custGeom>
          <a:solidFill>
            <a:srgbClr val="4A5BA3"/>
          </a:solidFill>
          <a:ln>
            <a:solidFill>
              <a:srgbClr val="4A5B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자유형: 도형 70">
            <a:extLst>
              <a:ext uri="{FF2B5EF4-FFF2-40B4-BE49-F238E27FC236}">
                <a16:creationId xmlns:a16="http://schemas.microsoft.com/office/drawing/2014/main" id="{9265A265-8A6F-7420-A8A0-2B176CCEC463}"/>
              </a:ext>
            </a:extLst>
          </p:cNvPr>
          <p:cNvSpPr/>
          <p:nvPr/>
        </p:nvSpPr>
        <p:spPr>
          <a:xfrm>
            <a:off x="3810000" y="5476465"/>
            <a:ext cx="6432550" cy="1378995"/>
          </a:xfrm>
          <a:custGeom>
            <a:avLst/>
            <a:gdLst>
              <a:gd name="connsiteX0" fmla="*/ 1037223 w 6432550"/>
              <a:gd name="connsiteY0" fmla="*/ 0 h 1378995"/>
              <a:gd name="connsiteX1" fmla="*/ 5395327 w 6432550"/>
              <a:gd name="connsiteY1" fmla="*/ 0 h 1378995"/>
              <a:gd name="connsiteX2" fmla="*/ 6432550 w 6432550"/>
              <a:gd name="connsiteY2" fmla="*/ 1378995 h 1378995"/>
              <a:gd name="connsiteX3" fmla="*/ 0 w 6432550"/>
              <a:gd name="connsiteY3" fmla="*/ 1378995 h 1378995"/>
              <a:gd name="connsiteX4" fmla="*/ 1037223 w 6432550"/>
              <a:gd name="connsiteY4" fmla="*/ 0 h 1378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2550" h="1378995">
                <a:moveTo>
                  <a:pt x="1037223" y="0"/>
                </a:moveTo>
                <a:lnTo>
                  <a:pt x="5395327" y="0"/>
                </a:lnTo>
                <a:lnTo>
                  <a:pt x="6432550" y="1378995"/>
                </a:lnTo>
                <a:lnTo>
                  <a:pt x="0" y="1378995"/>
                </a:lnTo>
                <a:lnTo>
                  <a:pt x="1037223" y="0"/>
                </a:lnTo>
                <a:close/>
              </a:path>
            </a:pathLst>
          </a:custGeom>
          <a:solidFill>
            <a:srgbClr val="4A5BA3"/>
          </a:solidFill>
          <a:ln>
            <a:solidFill>
              <a:srgbClr val="4A5B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074" name="Picture 2" descr="팔을 위로 서있는 남자 ">
            <a:extLst>
              <a:ext uri="{FF2B5EF4-FFF2-40B4-BE49-F238E27FC236}">
                <a16:creationId xmlns:a16="http://schemas.microsoft.com/office/drawing/2014/main" id="{D0E1A6F1-9A09-3CF8-F644-9EB5B0B91214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600" y="29337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입방체 ">
            <a:extLst>
              <a:ext uri="{FF2B5EF4-FFF2-40B4-BE49-F238E27FC236}">
                <a16:creationId xmlns:a16="http://schemas.microsoft.com/office/drawing/2014/main" id="{8E202AFF-8032-E0A3-E776-B0ACF5A67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000" y="4063223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맞춤형 ">
            <a:extLst>
              <a:ext uri="{FF2B5EF4-FFF2-40B4-BE49-F238E27FC236}">
                <a16:creationId xmlns:a16="http://schemas.microsoft.com/office/drawing/2014/main" id="{0362E970-3B3B-E628-5028-EE1233CD6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5552747"/>
            <a:ext cx="1220400" cy="122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31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56680-BB0D-83BC-688E-5D188D28B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071FDD6-F5CE-8375-8530-2CFF018FD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F8EEB31-4C13-FEE8-C791-A8163589A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057400"/>
            <a:ext cx="17043400" cy="61722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B2C32732-0323-1CE0-BF71-06A27D8D273D}"/>
              </a:ext>
            </a:extLst>
          </p:cNvPr>
          <p:cNvSpPr txBox="1"/>
          <p:nvPr/>
        </p:nvSpPr>
        <p:spPr>
          <a:xfrm>
            <a:off x="1231900" y="3784600"/>
            <a:ext cx="37211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500" b="0" i="0" u="none" strike="noStrike" dirty="0">
                <a:solidFill>
                  <a:srgbClr val="00074E"/>
                </a:solidFill>
                <a:latin typeface="Pretendard SemiBold"/>
              </a:rPr>
              <a:t>PART 4.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82323D62-3CE2-BA7B-7888-647311C1D3A6}"/>
              </a:ext>
            </a:extLst>
          </p:cNvPr>
          <p:cNvSpPr txBox="1"/>
          <p:nvPr/>
        </p:nvSpPr>
        <p:spPr>
          <a:xfrm>
            <a:off x="4876800" y="3784600"/>
            <a:ext cx="8001000" cy="205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7899"/>
              </a:lnSpc>
            </a:pPr>
            <a:r>
              <a:rPr lang="ko-KR" altLang="en-US" sz="6000" b="1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제안하는 시스템</a:t>
            </a:r>
            <a:endParaRPr lang="en-US" sz="6000" b="0" i="0" u="none" strike="noStrike" dirty="0">
              <a:solidFill>
                <a:srgbClr val="00074E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64FDB653-6FDD-99F0-2DDC-039B9283B406}"/>
              </a:ext>
            </a:extLst>
          </p:cNvPr>
          <p:cNvSpPr txBox="1"/>
          <p:nvPr/>
        </p:nvSpPr>
        <p:spPr>
          <a:xfrm>
            <a:off x="16040100" y="7986486"/>
            <a:ext cx="16510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7899"/>
              </a:lnSpc>
            </a:pPr>
            <a:r>
              <a:rPr lang="ko-KR" altLang="en-US" sz="1600" b="1" spc="100" dirty="0">
                <a:solidFill>
                  <a:srgbClr val="FFFFFF"/>
                </a:solidFill>
                <a:latin typeface="+mj-ea"/>
                <a:ea typeface="+mj-ea"/>
              </a:rPr>
              <a:t>한국 </a:t>
            </a:r>
            <a:r>
              <a:rPr lang="en-US" altLang="ko-KR" sz="1600" b="1" spc="100" dirty="0">
                <a:solidFill>
                  <a:srgbClr val="FFFFFF"/>
                </a:solidFill>
                <a:latin typeface="+mj-ea"/>
                <a:ea typeface="+mj-ea"/>
              </a:rPr>
              <a:t>IT </a:t>
            </a:r>
            <a:r>
              <a:rPr lang="ko-KR" altLang="en-US" sz="1600" b="1" spc="100" dirty="0">
                <a:solidFill>
                  <a:srgbClr val="FFFFFF"/>
                </a:solidFill>
                <a:latin typeface="+mj-ea"/>
                <a:ea typeface="+mj-ea"/>
              </a:rPr>
              <a:t>교육원</a:t>
            </a:r>
            <a:endParaRPr lang="en-US" sz="1600" b="1" i="0" u="none" strike="noStrike" spc="1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pic>
        <p:nvPicPr>
          <p:cNvPr id="5" name="Picture 2" descr="한국IT교육원 (@hankookit) / X">
            <a:extLst>
              <a:ext uri="{FF2B5EF4-FFF2-40B4-BE49-F238E27FC236}">
                <a16:creationId xmlns:a16="http://schemas.microsoft.com/office/drawing/2014/main" id="{949D794A-6052-83B2-EF34-9D9B28495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3556" r="96889">
                        <a14:foregroundMark x1="6222" y1="74667" x2="6222" y2="74667"/>
                        <a14:foregroundMark x1="48444" y1="19111" x2="48444" y2="19111"/>
                        <a14:foregroundMark x1="92889" y1="87556" x2="92889" y2="87556"/>
                        <a14:foregroundMark x1="4444" y1="74667" x2="4444" y2="74667"/>
                        <a14:foregroundMark x1="3556" y1="75111" x2="3556" y2="75111"/>
                        <a14:foregroundMark x1="96889" y1="89778" x2="96889" y2="8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1275" y="7088963"/>
            <a:ext cx="897523" cy="89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29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2300" y="495300"/>
            <a:ext cx="17043400" cy="9156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857513" y="2918804"/>
            <a:ext cx="8048487" cy="97790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lvl="0" indent="0" algn="just">
              <a:lnSpc>
                <a:spcPct val="150000"/>
              </a:lnSpc>
              <a:buFont typeface="Wingdings"/>
              <a:buNone/>
              <a:defRPr/>
            </a:pPr>
            <a:endParaRPr lang="en-US" altLang="ko-KR" sz="2400"/>
          </a:p>
        </p:txBody>
      </p:sp>
      <p:sp>
        <p:nvSpPr>
          <p:cNvPr id="14" name="TextBox 14"/>
          <p:cNvSpPr txBox="1"/>
          <p:nvPr/>
        </p:nvSpPr>
        <p:spPr>
          <a:xfrm>
            <a:off x="3556000" y="1270000"/>
            <a:ext cx="10820400" cy="9779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5500" b="1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시스템 흐름도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B4F6526-CE8F-9013-00AD-439E0F9DF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A4E85765-FEC4-6059-F345-9AF3CA5D5727}"/>
              </a:ext>
            </a:extLst>
          </p:cNvPr>
          <p:cNvSpPr txBox="1"/>
          <p:nvPr/>
        </p:nvSpPr>
        <p:spPr>
          <a:xfrm>
            <a:off x="1219200" y="762000"/>
            <a:ext cx="26035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07899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+mj-ea"/>
                <a:ea typeface="+mj-ea"/>
              </a:rPr>
              <a:t>제안하는 시스템</a:t>
            </a:r>
            <a:b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ko-KR" altLang="ko-KR" sz="2000" b="1" i="0" u="none" strike="noStrike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DA78B7-B7B2-1E71-4DEC-6D6467F009CF}"/>
              </a:ext>
            </a:extLst>
          </p:cNvPr>
          <p:cNvSpPr txBox="1"/>
          <p:nvPr/>
        </p:nvSpPr>
        <p:spPr>
          <a:xfrm>
            <a:off x="8766114" y="9855805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- 7 -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9" name="그림 8" descr="텍스트, 원, 도표, 폰트이(가) 표시된 사진">
            <a:extLst>
              <a:ext uri="{FF2B5EF4-FFF2-40B4-BE49-F238E27FC236}">
                <a16:creationId xmlns:a16="http://schemas.microsoft.com/office/drawing/2014/main" id="{57DC1996-7EDC-1DAA-B685-DF6DFAF11D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" t="4946" r="2928" b="5130"/>
          <a:stretch>
            <a:fillRect/>
          </a:stretch>
        </p:blipFill>
        <p:spPr>
          <a:xfrm>
            <a:off x="1905000" y="3188679"/>
            <a:ext cx="9296400" cy="5077358"/>
          </a:xfrm>
          <a:prstGeom prst="rect">
            <a:avLst/>
          </a:prstGeom>
        </p:spPr>
      </p:pic>
      <p:pic>
        <p:nvPicPr>
          <p:cNvPr id="27" name="Image 0" descr="preencoded.png">
            <a:extLst>
              <a:ext uri="{FF2B5EF4-FFF2-40B4-BE49-F238E27FC236}">
                <a16:creationId xmlns:a16="http://schemas.microsoft.com/office/drawing/2014/main" id="{8E8A76B7-0F53-4218-B589-840AE2E72C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23421" y="3103365"/>
            <a:ext cx="1013103" cy="1215747"/>
          </a:xfrm>
          <a:prstGeom prst="rect">
            <a:avLst/>
          </a:prstGeom>
        </p:spPr>
      </p:pic>
      <p:sp>
        <p:nvSpPr>
          <p:cNvPr id="28" name="Text 1">
            <a:extLst>
              <a:ext uri="{FF2B5EF4-FFF2-40B4-BE49-F238E27FC236}">
                <a16:creationId xmlns:a16="http://schemas.microsoft.com/office/drawing/2014/main" id="{23FF9704-5E36-4F95-86F7-4BFC7A70B088}"/>
              </a:ext>
            </a:extLst>
          </p:cNvPr>
          <p:cNvSpPr/>
          <p:nvPr/>
        </p:nvSpPr>
        <p:spPr>
          <a:xfrm>
            <a:off x="13039049" y="3305890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9393C"/>
                </a:solidFill>
                <a:latin typeface="Playfair Display Bold" pitchFamily="34" charset="0"/>
                <a:ea typeface="Pretendard SemiBold" panose="020B0600000101010101"/>
                <a:cs typeface="Playfair Display Bold" pitchFamily="34" charset="-120"/>
              </a:rPr>
              <a:t>질문 구성</a:t>
            </a:r>
            <a:endParaRPr lang="en-US" sz="1950" dirty="0">
              <a:ea typeface="Pretendard SemiBold" panose="020B0600000101010101"/>
            </a:endParaRPr>
          </a:p>
        </p:txBody>
      </p:sp>
      <p:sp>
        <p:nvSpPr>
          <p:cNvPr id="29" name="Text 2">
            <a:extLst>
              <a:ext uri="{FF2B5EF4-FFF2-40B4-BE49-F238E27FC236}">
                <a16:creationId xmlns:a16="http://schemas.microsoft.com/office/drawing/2014/main" id="{C76F23B5-87BA-4D34-B5C5-F24CE44F619E}"/>
              </a:ext>
            </a:extLst>
          </p:cNvPr>
          <p:cNvSpPr/>
          <p:nvPr/>
        </p:nvSpPr>
        <p:spPr>
          <a:xfrm>
            <a:off x="13039050" y="3743921"/>
            <a:ext cx="3572550" cy="419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텍스트 형태의 설문 문항 준비</a:t>
            </a:r>
            <a:endParaRPr lang="en-US" sz="1550" dirty="0"/>
          </a:p>
        </p:txBody>
      </p:sp>
      <p:pic>
        <p:nvPicPr>
          <p:cNvPr id="30" name="Image 1" descr="preencoded.png">
            <a:extLst>
              <a:ext uri="{FF2B5EF4-FFF2-40B4-BE49-F238E27FC236}">
                <a16:creationId xmlns:a16="http://schemas.microsoft.com/office/drawing/2014/main" id="{515CBE0D-38E4-4B46-9A7E-A5EA153912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23421" y="4319112"/>
            <a:ext cx="1013103" cy="1215747"/>
          </a:xfrm>
          <a:prstGeom prst="rect">
            <a:avLst/>
          </a:prstGeom>
        </p:spPr>
      </p:pic>
      <p:sp>
        <p:nvSpPr>
          <p:cNvPr id="31" name="Text 3">
            <a:extLst>
              <a:ext uri="{FF2B5EF4-FFF2-40B4-BE49-F238E27FC236}">
                <a16:creationId xmlns:a16="http://schemas.microsoft.com/office/drawing/2014/main" id="{9EC1B8D0-465E-45C1-839E-55B6132FC8DA}"/>
              </a:ext>
            </a:extLst>
          </p:cNvPr>
          <p:cNvSpPr/>
          <p:nvPr/>
        </p:nvSpPr>
        <p:spPr>
          <a:xfrm>
            <a:off x="13039049" y="4521637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9393C"/>
                </a:solidFill>
                <a:latin typeface="Playfair Display Bold" pitchFamily="34" charset="0"/>
                <a:ea typeface="Pretendard SemiBold" panose="020B0600000101010101"/>
                <a:cs typeface="Playfair Display Bold" pitchFamily="34" charset="-120"/>
              </a:rPr>
              <a:t>음성 변환</a:t>
            </a:r>
            <a:endParaRPr lang="en-US" sz="1950" dirty="0">
              <a:ea typeface="Pretendard SemiBold" panose="020B0600000101010101"/>
            </a:endParaRPr>
          </a:p>
        </p:txBody>
      </p:sp>
      <p:sp>
        <p:nvSpPr>
          <p:cNvPr id="32" name="Text 4">
            <a:extLst>
              <a:ext uri="{FF2B5EF4-FFF2-40B4-BE49-F238E27FC236}">
                <a16:creationId xmlns:a16="http://schemas.microsoft.com/office/drawing/2014/main" id="{894E1B7D-55A5-44A9-91CA-93C12229AA73}"/>
              </a:ext>
            </a:extLst>
          </p:cNvPr>
          <p:cNvSpPr/>
          <p:nvPr/>
        </p:nvSpPr>
        <p:spPr>
          <a:xfrm>
            <a:off x="13039050" y="4959668"/>
            <a:ext cx="3572550" cy="31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Zonos 모델로 음성 출력</a:t>
            </a:r>
            <a:endParaRPr lang="en-US" sz="1550" dirty="0"/>
          </a:p>
        </p:txBody>
      </p:sp>
      <p:pic>
        <p:nvPicPr>
          <p:cNvPr id="33" name="Image 2" descr="preencoded.png">
            <a:extLst>
              <a:ext uri="{FF2B5EF4-FFF2-40B4-BE49-F238E27FC236}">
                <a16:creationId xmlns:a16="http://schemas.microsoft.com/office/drawing/2014/main" id="{81F4D3F2-B8C6-4229-9FD2-653BA79C65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23421" y="5534859"/>
            <a:ext cx="1013103" cy="1215747"/>
          </a:xfrm>
          <a:prstGeom prst="rect">
            <a:avLst/>
          </a:prstGeom>
        </p:spPr>
      </p:pic>
      <p:sp>
        <p:nvSpPr>
          <p:cNvPr id="34" name="Text 5">
            <a:extLst>
              <a:ext uri="{FF2B5EF4-FFF2-40B4-BE49-F238E27FC236}">
                <a16:creationId xmlns:a16="http://schemas.microsoft.com/office/drawing/2014/main" id="{6907A8C2-3414-426C-B58E-2C6D3AD4543B}"/>
              </a:ext>
            </a:extLst>
          </p:cNvPr>
          <p:cNvSpPr/>
          <p:nvPr/>
        </p:nvSpPr>
        <p:spPr>
          <a:xfrm>
            <a:off x="13039049" y="5737384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9393C"/>
                </a:solidFill>
                <a:latin typeface="Playfair Display Bold" pitchFamily="34" charset="0"/>
                <a:ea typeface="Pretendard SemiBold" panose="020B0600000101010101"/>
                <a:cs typeface="Playfair Display Bold" pitchFamily="34" charset="-120"/>
              </a:rPr>
              <a:t>응답 수집</a:t>
            </a:r>
            <a:endParaRPr lang="en-US" sz="1950" dirty="0">
              <a:ea typeface="Pretendard SemiBold" panose="020B0600000101010101"/>
            </a:endParaRPr>
          </a:p>
        </p:txBody>
      </p:sp>
      <p:sp>
        <p:nvSpPr>
          <p:cNvPr id="35" name="Text 6">
            <a:extLst>
              <a:ext uri="{FF2B5EF4-FFF2-40B4-BE49-F238E27FC236}">
                <a16:creationId xmlns:a16="http://schemas.microsoft.com/office/drawing/2014/main" id="{E01C1663-C783-4081-9C36-AE4E2435190E}"/>
              </a:ext>
            </a:extLst>
          </p:cNvPr>
          <p:cNvSpPr/>
          <p:nvPr/>
        </p:nvSpPr>
        <p:spPr>
          <a:xfrm>
            <a:off x="13039049" y="6175415"/>
            <a:ext cx="3572551" cy="331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사용자 음성 녹음 및 서버 전송</a:t>
            </a:r>
            <a:endParaRPr lang="en-US" sz="1550" dirty="0"/>
          </a:p>
        </p:txBody>
      </p:sp>
      <p:pic>
        <p:nvPicPr>
          <p:cNvPr id="36" name="Image 3" descr="preencoded.png">
            <a:extLst>
              <a:ext uri="{FF2B5EF4-FFF2-40B4-BE49-F238E27FC236}">
                <a16:creationId xmlns:a16="http://schemas.microsoft.com/office/drawing/2014/main" id="{CE3B9ECB-DED5-44DC-B1F0-CAF81A50ED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23421" y="6750606"/>
            <a:ext cx="1013103" cy="1215747"/>
          </a:xfrm>
          <a:prstGeom prst="rect">
            <a:avLst/>
          </a:prstGeom>
        </p:spPr>
      </p:pic>
      <p:sp>
        <p:nvSpPr>
          <p:cNvPr id="37" name="Text 7">
            <a:extLst>
              <a:ext uri="{FF2B5EF4-FFF2-40B4-BE49-F238E27FC236}">
                <a16:creationId xmlns:a16="http://schemas.microsoft.com/office/drawing/2014/main" id="{DB4DB974-AF07-474B-A9D5-0C2D32C2DC7F}"/>
              </a:ext>
            </a:extLst>
          </p:cNvPr>
          <p:cNvSpPr/>
          <p:nvPr/>
        </p:nvSpPr>
        <p:spPr>
          <a:xfrm>
            <a:off x="13039049" y="695313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9393C"/>
                </a:solidFill>
                <a:latin typeface="Playfair Display Bold" pitchFamily="34" charset="0"/>
                <a:ea typeface="Pretendard SemiBold" panose="020B0600000101010101"/>
                <a:cs typeface="Playfair Display Bold" pitchFamily="34" charset="-120"/>
              </a:rPr>
              <a:t>데이터 처리</a:t>
            </a:r>
            <a:endParaRPr lang="en-US" sz="1950" dirty="0">
              <a:ea typeface="Pretendard SemiBold" panose="020B0600000101010101"/>
            </a:endParaRPr>
          </a:p>
        </p:txBody>
      </p:sp>
      <p:sp>
        <p:nvSpPr>
          <p:cNvPr id="38" name="Text 8">
            <a:extLst>
              <a:ext uri="{FF2B5EF4-FFF2-40B4-BE49-F238E27FC236}">
                <a16:creationId xmlns:a16="http://schemas.microsoft.com/office/drawing/2014/main" id="{D877A62B-A451-486A-B4BA-64B3B0CF5444}"/>
              </a:ext>
            </a:extLst>
          </p:cNvPr>
          <p:cNvSpPr/>
          <p:nvPr/>
        </p:nvSpPr>
        <p:spPr>
          <a:xfrm>
            <a:off x="13039049" y="7391162"/>
            <a:ext cx="3572551" cy="31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Whisper로 텍스트 변환 및 후처리</a:t>
            </a:r>
            <a:endParaRPr lang="en-US" sz="1550" dirty="0"/>
          </a:p>
        </p:txBody>
      </p:sp>
      <p:pic>
        <p:nvPicPr>
          <p:cNvPr id="39" name="Image 4" descr="preencoded.png">
            <a:extLst>
              <a:ext uri="{FF2B5EF4-FFF2-40B4-BE49-F238E27FC236}">
                <a16:creationId xmlns:a16="http://schemas.microsoft.com/office/drawing/2014/main" id="{AFFA529F-A08F-4F7C-BB40-F74D670E34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23421" y="7966353"/>
            <a:ext cx="1013103" cy="1215747"/>
          </a:xfrm>
          <a:prstGeom prst="rect">
            <a:avLst/>
          </a:prstGeom>
        </p:spPr>
      </p:pic>
      <p:sp>
        <p:nvSpPr>
          <p:cNvPr id="40" name="Text 9">
            <a:extLst>
              <a:ext uri="{FF2B5EF4-FFF2-40B4-BE49-F238E27FC236}">
                <a16:creationId xmlns:a16="http://schemas.microsoft.com/office/drawing/2014/main" id="{661F00D0-FD9A-4194-8728-65A083C3D5C4}"/>
              </a:ext>
            </a:extLst>
          </p:cNvPr>
          <p:cNvSpPr/>
          <p:nvPr/>
        </p:nvSpPr>
        <p:spPr>
          <a:xfrm>
            <a:off x="13039049" y="8168879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9393C"/>
                </a:solidFill>
                <a:latin typeface="Playfair Display Bold" pitchFamily="34" charset="0"/>
                <a:ea typeface="Pretendard SemiBold" panose="020B0600000101010101"/>
                <a:cs typeface="Playfair Display Bold" pitchFamily="34" charset="-120"/>
              </a:rPr>
              <a:t>결과 산정</a:t>
            </a:r>
            <a:endParaRPr lang="en-US" sz="1950" dirty="0">
              <a:ea typeface="Pretendard SemiBold" panose="020B0600000101010101"/>
            </a:endParaRPr>
          </a:p>
        </p:txBody>
      </p:sp>
      <p:sp>
        <p:nvSpPr>
          <p:cNvPr id="41" name="Text 10">
            <a:extLst>
              <a:ext uri="{FF2B5EF4-FFF2-40B4-BE49-F238E27FC236}">
                <a16:creationId xmlns:a16="http://schemas.microsoft.com/office/drawing/2014/main" id="{99D9E962-490D-412F-91DC-8689B2C06E51}"/>
              </a:ext>
            </a:extLst>
          </p:cNvPr>
          <p:cNvSpPr/>
          <p:nvPr/>
        </p:nvSpPr>
        <p:spPr>
          <a:xfrm>
            <a:off x="13039049" y="8606910"/>
            <a:ext cx="3572551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진단 결과 계산 및 전달</a:t>
            </a:r>
            <a:endParaRPr lang="en-US" sz="15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063789-33BB-456D-AA27-1E2ACC945085}"/>
              </a:ext>
            </a:extLst>
          </p:cNvPr>
          <p:cNvSpPr txBox="1"/>
          <p:nvPr/>
        </p:nvSpPr>
        <p:spPr>
          <a:xfrm>
            <a:off x="6324600" y="8343900"/>
            <a:ext cx="178125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시스템 흐름도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C3E13B4-61A9-4ED5-AAE8-DF57B1E952C0}"/>
              </a:ext>
            </a:extLst>
          </p:cNvPr>
          <p:cNvSpPr/>
          <p:nvPr/>
        </p:nvSpPr>
        <p:spPr>
          <a:xfrm>
            <a:off x="1857513" y="2807679"/>
            <a:ext cx="14449287" cy="637442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2300" y="495300"/>
            <a:ext cx="17043400" cy="9156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556000" y="1270000"/>
            <a:ext cx="10820400" cy="9779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5500" b="1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화면 구성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B4F6526-CE8F-9013-00AD-439E0F9DF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A4E85765-FEC4-6059-F345-9AF3CA5D5727}"/>
              </a:ext>
            </a:extLst>
          </p:cNvPr>
          <p:cNvSpPr txBox="1"/>
          <p:nvPr/>
        </p:nvSpPr>
        <p:spPr>
          <a:xfrm>
            <a:off x="1219200" y="762000"/>
            <a:ext cx="26035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07899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+mj-ea"/>
                <a:ea typeface="+mj-ea"/>
              </a:rPr>
              <a:t>제안하는 시스템</a:t>
            </a:r>
            <a:b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ko-KR" altLang="ko-KR" sz="2000" b="1" i="0" u="none" strike="noStrike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DA78B7-B7B2-1E71-4DEC-6D6467F009CF}"/>
              </a:ext>
            </a:extLst>
          </p:cNvPr>
          <p:cNvSpPr txBox="1"/>
          <p:nvPr/>
        </p:nvSpPr>
        <p:spPr>
          <a:xfrm>
            <a:off x="8766114" y="9855805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- 8 -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962B7B-05CF-4B4B-B73F-AA59A6F9A590}"/>
              </a:ext>
            </a:extLst>
          </p:cNvPr>
          <p:cNvSpPr txBox="1"/>
          <p:nvPr/>
        </p:nvSpPr>
        <p:spPr>
          <a:xfrm>
            <a:off x="4095973" y="8624394"/>
            <a:ext cx="152477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설문 페이지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2DA35D9-ECAD-44D8-8A71-8F09619B0299}"/>
              </a:ext>
            </a:extLst>
          </p:cNvPr>
          <p:cNvSpPr txBox="1"/>
          <p:nvPr/>
        </p:nvSpPr>
        <p:spPr>
          <a:xfrm>
            <a:off x="13961812" y="4743390"/>
            <a:ext cx="152477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결과 페이지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6ECB4FB2-0C9E-4B7A-849B-689598B4DBBE}"/>
              </a:ext>
            </a:extLst>
          </p:cNvPr>
          <p:cNvSpPr/>
          <p:nvPr/>
        </p:nvSpPr>
        <p:spPr>
          <a:xfrm>
            <a:off x="990600" y="2807679"/>
            <a:ext cx="16306799" cy="637442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859C75-3B1B-4B5F-9EEA-2F4716874269}"/>
              </a:ext>
            </a:extLst>
          </p:cNvPr>
          <p:cNvSpPr txBox="1"/>
          <p:nvPr/>
        </p:nvSpPr>
        <p:spPr>
          <a:xfrm>
            <a:off x="15357806" y="7788171"/>
            <a:ext cx="126829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결과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파일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13FA82-C8A9-430F-A664-B10B60AF0A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1358" y="3070101"/>
            <a:ext cx="4534006" cy="54647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E821C0E-644A-4B4C-8603-6225C60BDD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7689" y="3077235"/>
            <a:ext cx="5565823" cy="35923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3B301E1-F7A5-4501-B201-49EF433B04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7689" y="6859202"/>
            <a:ext cx="7231534" cy="225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3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5264C-58EF-CEF8-46BB-C28390A9C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1461E71-57B1-2BD5-8F6A-B20F250B6B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2BF0614-B002-D181-8D33-170C2DAE49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18688" y="419100"/>
            <a:ext cx="17043400" cy="9156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513C55-67A1-74B6-4ED4-4DD0B0F4DB31}"/>
              </a:ext>
            </a:extLst>
          </p:cNvPr>
          <p:cNvSpPr txBox="1"/>
          <p:nvPr/>
        </p:nvSpPr>
        <p:spPr>
          <a:xfrm>
            <a:off x="8766114" y="9855805"/>
            <a:ext cx="54854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bg1"/>
                </a:solidFill>
              </a:rPr>
              <a:t>- 9 -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9" name="제출">
            <a:hlinkClick r:id="" action="ppaction://media"/>
            <a:extLst>
              <a:ext uri="{FF2B5EF4-FFF2-40B4-BE49-F238E27FC236}">
                <a16:creationId xmlns:a16="http://schemas.microsoft.com/office/drawing/2014/main" id="{F7DD6A72-35E5-065E-78FB-8590E4B76A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05000" y="1028701"/>
            <a:ext cx="14339709" cy="80660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DFE709-9520-ECC8-92C3-456A73221218}"/>
              </a:ext>
            </a:extLst>
          </p:cNvPr>
          <p:cNvSpPr txBox="1"/>
          <p:nvPr/>
        </p:nvSpPr>
        <p:spPr>
          <a:xfrm>
            <a:off x="7642627" y="9088079"/>
            <a:ext cx="4513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Pretendard SemiBold" panose="020B0600000101010101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https://youtu.be/WOPnH7aNvE8 </a:t>
            </a:r>
            <a:endParaRPr lang="en-US" altLang="ko-KR" sz="2400" b="1" dirty="0">
              <a:latin typeface="Pretendard SemiBold" panose="020B0600000101010101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85B0C790-5447-4B25-91FD-5158C11C5D95}"/>
              </a:ext>
            </a:extLst>
          </p:cNvPr>
          <p:cNvSpPr txBox="1"/>
          <p:nvPr/>
        </p:nvSpPr>
        <p:spPr>
          <a:xfrm>
            <a:off x="3355914" y="139095"/>
            <a:ext cx="10820400" cy="9779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5500" b="1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시연 영상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CF3F5A5-C08F-4BD9-B820-FCEFF85C6AA2}"/>
              </a:ext>
            </a:extLst>
          </p:cNvPr>
          <p:cNvSpPr/>
          <p:nvPr/>
        </p:nvSpPr>
        <p:spPr>
          <a:xfrm>
            <a:off x="5670494" y="9088080"/>
            <a:ext cx="18293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latin typeface="Pretendard SemiBold" panose="020B0600000101010101"/>
                <a:ea typeface="Pretendard SemiBold" panose="020B0600000101010101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유튜브 </a:t>
            </a:r>
            <a:r>
              <a:rPr lang="en-US" altLang="ko-KR" sz="2400" b="1" dirty="0">
                <a:latin typeface="Pretendard SemiBold" panose="020B0600000101010101"/>
                <a:ea typeface="Pretendard SemiBold" panose="020B0600000101010101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URL </a:t>
            </a:r>
            <a:endParaRPr lang="ko-KR" altLang="en-US" sz="2400" dirty="0">
              <a:ea typeface="Pretendard SemiBold" panose="020B0600000101010101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E4146712-4FB6-4B97-B58D-EEF13FFE03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5164"/>
            <a:ext cx="2082274" cy="1101831"/>
          </a:xfrm>
          <a:prstGeom prst="rect">
            <a:avLst/>
          </a:prstGeom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id="{AF63310C-B9BC-4610-A4E2-E512F6019ADB}"/>
              </a:ext>
            </a:extLst>
          </p:cNvPr>
          <p:cNvSpPr txBox="1"/>
          <p:nvPr/>
        </p:nvSpPr>
        <p:spPr>
          <a:xfrm>
            <a:off x="107210" y="114300"/>
            <a:ext cx="1873990" cy="47621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07899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+mj-ea"/>
                <a:ea typeface="+mj-ea"/>
              </a:rPr>
              <a:t>제안하는 시스템</a:t>
            </a:r>
            <a:b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ko-KR" altLang="ko-KR" sz="2000" b="1" i="0" u="none" strike="noStrike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5977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65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A9C9C-85A2-134A-CE47-1D861549B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8B8A27F-5284-CB58-88A1-D1ED98A63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70ACCC8-8BEE-995F-7B8A-044A641DE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057400"/>
            <a:ext cx="17043400" cy="61722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1421C49B-8926-69C9-287A-B5D05AE9E56F}"/>
              </a:ext>
            </a:extLst>
          </p:cNvPr>
          <p:cNvSpPr txBox="1"/>
          <p:nvPr/>
        </p:nvSpPr>
        <p:spPr>
          <a:xfrm>
            <a:off x="1231900" y="3784600"/>
            <a:ext cx="37211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500" b="0" i="0" u="none" strike="noStrike" dirty="0">
                <a:solidFill>
                  <a:srgbClr val="00074E"/>
                </a:solidFill>
                <a:latin typeface="Pretendard SemiBold"/>
              </a:rPr>
              <a:t>PART 5.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CF6E4A51-6BF7-458D-A1A6-0E66527B6436}"/>
              </a:ext>
            </a:extLst>
          </p:cNvPr>
          <p:cNvSpPr txBox="1"/>
          <p:nvPr/>
        </p:nvSpPr>
        <p:spPr>
          <a:xfrm>
            <a:off x="4876800" y="3784600"/>
            <a:ext cx="9474200" cy="205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ko-KR" altLang="en-US" sz="6000" b="1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기대 효과</a:t>
            </a:r>
            <a:endParaRPr lang="en-US" sz="6000" b="0" i="0" u="none" strike="noStrike" dirty="0">
              <a:solidFill>
                <a:srgbClr val="00074E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A7375247-AEE1-305E-264C-4001328E69E5}"/>
              </a:ext>
            </a:extLst>
          </p:cNvPr>
          <p:cNvSpPr txBox="1"/>
          <p:nvPr/>
        </p:nvSpPr>
        <p:spPr>
          <a:xfrm>
            <a:off x="16040100" y="7986486"/>
            <a:ext cx="16510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7899"/>
              </a:lnSpc>
            </a:pPr>
            <a:r>
              <a:rPr lang="ko-KR" altLang="en-US" sz="1600" b="1" spc="100" dirty="0">
                <a:solidFill>
                  <a:srgbClr val="FFFFFF"/>
                </a:solidFill>
                <a:latin typeface="+mj-ea"/>
                <a:ea typeface="+mj-ea"/>
              </a:rPr>
              <a:t>한국 </a:t>
            </a:r>
            <a:r>
              <a:rPr lang="en-US" altLang="ko-KR" sz="1600" b="1" spc="100" dirty="0">
                <a:solidFill>
                  <a:srgbClr val="FFFFFF"/>
                </a:solidFill>
                <a:latin typeface="+mj-ea"/>
                <a:ea typeface="+mj-ea"/>
              </a:rPr>
              <a:t>IT </a:t>
            </a:r>
            <a:r>
              <a:rPr lang="ko-KR" altLang="en-US" sz="1600" b="1" spc="100" dirty="0">
                <a:solidFill>
                  <a:srgbClr val="FFFFFF"/>
                </a:solidFill>
                <a:latin typeface="+mj-ea"/>
                <a:ea typeface="+mj-ea"/>
              </a:rPr>
              <a:t>교육원</a:t>
            </a:r>
            <a:endParaRPr lang="en-US" sz="1600" b="1" i="0" u="none" strike="noStrike" spc="1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pic>
        <p:nvPicPr>
          <p:cNvPr id="5" name="Picture 2" descr="한국IT교육원 (@hankookit) / X">
            <a:extLst>
              <a:ext uri="{FF2B5EF4-FFF2-40B4-BE49-F238E27FC236}">
                <a16:creationId xmlns:a16="http://schemas.microsoft.com/office/drawing/2014/main" id="{9880CD02-22B6-1B2F-AD65-AC8346A1D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3556" r="96889">
                        <a14:foregroundMark x1="6222" y1="74667" x2="6222" y2="74667"/>
                        <a14:foregroundMark x1="48444" y1="19111" x2="48444" y2="19111"/>
                        <a14:foregroundMark x1="92889" y1="87556" x2="92889" y2="87556"/>
                        <a14:foregroundMark x1="4444" y1="74667" x2="4444" y2="74667"/>
                        <a14:foregroundMark x1="3556" y1="75111" x2="3556" y2="75111"/>
                        <a14:foregroundMark x1="96889" y1="89778" x2="96889" y2="8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1275" y="7088963"/>
            <a:ext cx="897523" cy="89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937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0D7A1-2B6B-64CD-9D8A-797EED875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E41F2D5-12CB-B9CD-E92C-C216E69C3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48" name="Picture 3">
            <a:extLst>
              <a:ext uri="{FF2B5EF4-FFF2-40B4-BE49-F238E27FC236}">
                <a16:creationId xmlns:a16="http://schemas.microsoft.com/office/drawing/2014/main" id="{3373DF8C-3C09-B03E-32F4-7F480BCD0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CB20878-0896-9C6C-CA97-A530CE611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DDC043B7-8FD1-6694-466C-F55C4EA16B29}"/>
              </a:ext>
            </a:extLst>
          </p:cNvPr>
          <p:cNvSpPr txBox="1"/>
          <p:nvPr/>
        </p:nvSpPr>
        <p:spPr>
          <a:xfrm>
            <a:off x="1511300" y="800100"/>
            <a:ext cx="20447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alt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기대 효과</a:t>
            </a:r>
            <a:endParaRPr lang="en-US" sz="1900" b="0" i="0" u="none" strike="noStrike" spc="100" dirty="0">
              <a:solidFill>
                <a:srgbClr val="FFFFFF"/>
              </a:solidFill>
              <a:latin typeface="Pretendard Medium"/>
            </a:endParaRP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01</a:t>
            </a:r>
          </a:p>
        </p:txBody>
      </p:sp>
      <p:pic>
        <p:nvPicPr>
          <p:cNvPr id="35" name="Picture 6">
            <a:extLst>
              <a:ext uri="{FF2B5EF4-FFF2-40B4-BE49-F238E27FC236}">
                <a16:creationId xmlns:a16="http://schemas.microsoft.com/office/drawing/2014/main" id="{CA26B2C5-F2C8-9237-531D-754F9F8D756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5400000">
            <a:off x="6376183" y="-844550"/>
            <a:ext cx="5410200" cy="15100300"/>
          </a:xfrm>
          <a:prstGeom prst="rect">
            <a:avLst/>
          </a:prstGeom>
          <a:noFill/>
        </p:spPr>
      </p:pic>
      <p:sp>
        <p:nvSpPr>
          <p:cNvPr id="49" name="TextBox 14">
            <a:extLst>
              <a:ext uri="{FF2B5EF4-FFF2-40B4-BE49-F238E27FC236}">
                <a16:creationId xmlns:a16="http://schemas.microsoft.com/office/drawing/2014/main" id="{B85C352C-0F91-1F15-3684-19E97CC40A07}"/>
              </a:ext>
            </a:extLst>
          </p:cNvPr>
          <p:cNvSpPr txBox="1"/>
          <p:nvPr/>
        </p:nvSpPr>
        <p:spPr>
          <a:xfrm>
            <a:off x="4191000" y="2489200"/>
            <a:ext cx="97155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5500" b="1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예상</a:t>
            </a:r>
            <a:r>
              <a:rPr lang="ko-KR" altLang="en-US" sz="5500" b="1" i="0" u="none" strike="noStrike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효과</a:t>
            </a:r>
            <a:endParaRPr lang="ko-KR" sz="5500" b="1" i="0" u="none" strike="noStrike" dirty="0">
              <a:solidFill>
                <a:srgbClr val="00074E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51" name="TextBox 21">
            <a:extLst>
              <a:ext uri="{FF2B5EF4-FFF2-40B4-BE49-F238E27FC236}">
                <a16:creationId xmlns:a16="http://schemas.microsoft.com/office/drawing/2014/main" id="{A5DF7518-75F7-5C89-87D5-37B46F687F4D}"/>
              </a:ext>
            </a:extLst>
          </p:cNvPr>
          <p:cNvSpPr txBox="1"/>
          <p:nvPr/>
        </p:nvSpPr>
        <p:spPr>
          <a:xfrm>
            <a:off x="2133600" y="4567046"/>
            <a:ext cx="14325600" cy="488728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시각 기반 설문에 어려움을 겪는 사용자</a:t>
            </a:r>
            <a:r>
              <a:rPr lang="en-US" altLang="ko-KR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어린이</a:t>
            </a:r>
            <a:r>
              <a:rPr lang="en-US" altLang="ko-KR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시각장애인</a:t>
            </a:r>
            <a:r>
              <a:rPr lang="en-US" altLang="ko-KR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학습장애인 등</a:t>
            </a:r>
            <a:r>
              <a:rPr lang="en-US" altLang="ko-KR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)</a:t>
            </a:r>
            <a:r>
              <a:rPr lang="ko-KR" altLang="en-US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위한 높은 접근성 확보</a:t>
            </a:r>
            <a:endParaRPr lang="en-US" altLang="ko-KR" sz="2200" b="1" i="0" u="none" strike="noStrike" dirty="0">
              <a:solidFill>
                <a:srgbClr val="2C2C2C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50000"/>
              </a:lnSpc>
            </a:pPr>
            <a:endParaRPr lang="en-US" altLang="ko-KR" sz="2200" b="1" i="0" u="none" strike="noStrike" dirty="0">
              <a:solidFill>
                <a:srgbClr val="2C2C2C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질문 음성의 감정</a:t>
            </a:r>
            <a:r>
              <a:rPr lang="en-US" altLang="ko-KR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/</a:t>
            </a:r>
            <a:r>
              <a:rPr lang="ko-KR" altLang="en-US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속도</a:t>
            </a:r>
            <a:r>
              <a:rPr lang="en-US" altLang="ko-KR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/</a:t>
            </a:r>
            <a:r>
              <a:rPr lang="ko-KR" altLang="en-US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톤 조절을 통해 연령별 맞춤 설문 경험 제공 친근한 음성 캐릭터를 통한 참여 유도 </a:t>
            </a:r>
            <a:br>
              <a:rPr lang="en-US" altLang="ko-KR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ko-KR" altLang="en-US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→ 응답의 집중도 및 일관성 향상</a:t>
            </a:r>
            <a:endParaRPr lang="en-US" altLang="ko-KR" sz="2200" b="1" i="0" u="none" strike="noStrike" dirty="0">
              <a:solidFill>
                <a:srgbClr val="2C2C2C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2200" b="1" i="0" u="none" strike="noStrike" dirty="0">
              <a:solidFill>
                <a:srgbClr val="2C2C2C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설문 결과 제공으로 자가</a:t>
            </a:r>
            <a:r>
              <a:rPr lang="en-US" altLang="ko-KR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인식 및 조기 대응 유도</a:t>
            </a:r>
            <a:endParaRPr lang="en-US" altLang="ko-KR" sz="2200" b="1" i="0" u="none" strike="noStrike" dirty="0">
              <a:solidFill>
                <a:srgbClr val="2C2C2C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2200" b="1" i="0" u="none" strike="noStrike" dirty="0">
              <a:solidFill>
                <a:srgbClr val="2C2C2C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향후 사용자 데이터를 활용한 정밀 진단 또는 전문가 연계 서비스로 확장 가능</a:t>
            </a:r>
            <a:endParaRPr lang="en-US" sz="2200" b="1" i="0" u="none" strike="noStrike" dirty="0">
              <a:solidFill>
                <a:srgbClr val="2C2C2C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F9555A-0EDE-B478-A0DC-CC532DA41367}"/>
              </a:ext>
            </a:extLst>
          </p:cNvPr>
          <p:cNvSpPr txBox="1"/>
          <p:nvPr/>
        </p:nvSpPr>
        <p:spPr>
          <a:xfrm>
            <a:off x="8766114" y="9855805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- 10 -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74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E2F7A-F64F-1890-B58C-D173A89BD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BCDC3C1-989C-824C-1473-24BDCBBFF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48" name="Picture 3">
            <a:extLst>
              <a:ext uri="{FF2B5EF4-FFF2-40B4-BE49-F238E27FC236}">
                <a16:creationId xmlns:a16="http://schemas.microsoft.com/office/drawing/2014/main" id="{5F111908-BA07-9389-AB7F-79A634776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5FA1359-F76C-5285-4274-ED0670F9B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750FAF88-FB7F-0066-4793-C62D5AF6D88C}"/>
              </a:ext>
            </a:extLst>
          </p:cNvPr>
          <p:cNvSpPr txBox="1"/>
          <p:nvPr/>
        </p:nvSpPr>
        <p:spPr>
          <a:xfrm>
            <a:off x="1511300" y="800100"/>
            <a:ext cx="20447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alt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기대 효과</a:t>
            </a:r>
            <a:endParaRPr lang="en-US" sz="1900" b="0" i="0" u="none" strike="noStrike" spc="100" dirty="0">
              <a:solidFill>
                <a:srgbClr val="FFFFFF"/>
              </a:solidFill>
              <a:latin typeface="Pretendard Medium"/>
            </a:endParaRP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02</a:t>
            </a:r>
          </a:p>
        </p:txBody>
      </p:sp>
      <p:pic>
        <p:nvPicPr>
          <p:cNvPr id="36" name="Picture 7">
            <a:extLst>
              <a:ext uri="{FF2B5EF4-FFF2-40B4-BE49-F238E27FC236}">
                <a16:creationId xmlns:a16="http://schemas.microsoft.com/office/drawing/2014/main" id="{29299295-E606-2A82-CF25-C3935AD73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6470650" y="-1029091"/>
            <a:ext cx="5486400" cy="15405100"/>
          </a:xfrm>
          <a:prstGeom prst="rect">
            <a:avLst/>
          </a:prstGeom>
        </p:spPr>
      </p:pic>
      <p:sp>
        <p:nvSpPr>
          <p:cNvPr id="56" name="TextBox 21">
            <a:extLst>
              <a:ext uri="{FF2B5EF4-FFF2-40B4-BE49-F238E27FC236}">
                <a16:creationId xmlns:a16="http://schemas.microsoft.com/office/drawing/2014/main" id="{6132C9AE-DB3F-A41B-39F5-A6E12CD76F1D}"/>
              </a:ext>
            </a:extLst>
          </p:cNvPr>
          <p:cNvSpPr txBox="1"/>
          <p:nvPr/>
        </p:nvSpPr>
        <p:spPr>
          <a:xfrm>
            <a:off x="2120899" y="4092379"/>
            <a:ext cx="14795501" cy="532428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1100"/>
              </a:lnSpc>
              <a:buFont typeface="Wingdings" panose="05000000000000000000" pitchFamily="2" charset="2"/>
              <a:buChar char="Ø"/>
            </a:pPr>
            <a:r>
              <a:rPr lang="ko-KR" altLang="en-US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유아 및 초등학생 대상의 </a:t>
            </a:r>
            <a:r>
              <a:rPr lang="en-US" altLang="ko-KR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ADHD </a:t>
            </a:r>
            <a:r>
              <a:rPr lang="ko-KR" altLang="en-US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선별검사 도구로 보건 교사 및 특수 교사 대상 활용 가능</a:t>
            </a:r>
            <a:endParaRPr lang="en-US" altLang="ko-KR" sz="2200" b="1" i="0" u="none" strike="noStrike" dirty="0">
              <a:solidFill>
                <a:srgbClr val="2C2C2C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 algn="l">
              <a:lnSpc>
                <a:spcPct val="141100"/>
              </a:lnSpc>
              <a:buFont typeface="Wingdings" panose="05000000000000000000" pitchFamily="2" charset="2"/>
              <a:buChar char="Ø"/>
            </a:pPr>
            <a:endParaRPr lang="en-US" altLang="ko-KR" sz="2200" b="1" i="0" u="none" strike="noStrike" dirty="0">
              <a:solidFill>
                <a:srgbClr val="2C2C2C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 algn="l">
              <a:lnSpc>
                <a:spcPct val="141100"/>
              </a:lnSpc>
              <a:buFont typeface="Wingdings" panose="05000000000000000000" pitchFamily="2" charset="2"/>
              <a:buChar char="Ø"/>
            </a:pPr>
            <a:r>
              <a:rPr lang="ko-KR" altLang="en-US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병원</a:t>
            </a:r>
            <a:r>
              <a:rPr lang="en-US" altLang="ko-KR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·</a:t>
            </a:r>
            <a:r>
              <a:rPr lang="ko-KR" altLang="en-US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클리닉에서 사전 문진 보조 시스템으로 사용 → 의료진 진단 전 간편 필터링</a:t>
            </a:r>
            <a:endParaRPr lang="en-US" altLang="ko-KR" sz="2200" b="1" i="0" u="none" strike="noStrike" dirty="0">
              <a:solidFill>
                <a:srgbClr val="2C2C2C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 algn="l">
              <a:lnSpc>
                <a:spcPct val="141100"/>
              </a:lnSpc>
              <a:buFont typeface="Wingdings" panose="05000000000000000000" pitchFamily="2" charset="2"/>
              <a:buChar char="Ø"/>
            </a:pPr>
            <a:endParaRPr lang="en-US" altLang="ko-KR" sz="2200" b="1" i="0" u="none" strike="noStrike" dirty="0">
              <a:solidFill>
                <a:srgbClr val="2C2C2C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 algn="l">
              <a:lnSpc>
                <a:spcPct val="141100"/>
              </a:lnSpc>
              <a:buFont typeface="Wingdings" panose="05000000000000000000" pitchFamily="2" charset="2"/>
              <a:buChar char="Ø"/>
            </a:pPr>
            <a:r>
              <a:rPr lang="ko-KR" altLang="en-US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장애인 복지기관에서 자가진단 도구로 활용 → 시각적 설문 참여가 어려운 사용자 지원공공기관 및 교육청의 정기 아동 발달검사에서 </a:t>
            </a:r>
            <a:r>
              <a:rPr lang="en-US" altLang="ko-KR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ICT </a:t>
            </a:r>
            <a:r>
              <a:rPr lang="ko-KR" altLang="en-US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기반 디지털 설문 형태로 도입 가능</a:t>
            </a:r>
            <a:endParaRPr lang="en-US" altLang="ko-KR" sz="2200" b="1" i="0" u="none" strike="noStrike" dirty="0">
              <a:solidFill>
                <a:srgbClr val="2C2C2C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 algn="l">
              <a:lnSpc>
                <a:spcPct val="141100"/>
              </a:lnSpc>
              <a:buFont typeface="Wingdings" panose="05000000000000000000" pitchFamily="2" charset="2"/>
              <a:buChar char="Ø"/>
            </a:pPr>
            <a:endParaRPr lang="en-US" altLang="ko-KR" sz="2200" b="1" i="0" u="none" strike="noStrike" dirty="0">
              <a:solidFill>
                <a:srgbClr val="2C2C2C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 algn="l">
              <a:lnSpc>
                <a:spcPct val="141100"/>
              </a:lnSpc>
              <a:buFont typeface="Wingdings" panose="05000000000000000000" pitchFamily="2" charset="2"/>
              <a:buChar char="Ø"/>
            </a:pPr>
            <a:r>
              <a:rPr lang="ko-KR" altLang="en-US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모바일 앱</a:t>
            </a:r>
            <a:r>
              <a:rPr lang="en-US" altLang="ko-KR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태블릿</a:t>
            </a:r>
            <a:r>
              <a:rPr lang="en-US" altLang="ko-KR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키오스크 환경에 맞춘 멀티플랫폼 확장 → 유연한 설문 환경 구현다양한 음성 캐릭터를 통해 맞춤형 설문 서비스 상용화 </a:t>
            </a:r>
            <a:r>
              <a:rPr lang="en-US" altLang="ko-KR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예</a:t>
            </a:r>
            <a:r>
              <a:rPr lang="en-US" altLang="ko-KR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ko-KR" altLang="en-US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캐릭터 보이스 </a:t>
            </a:r>
            <a:r>
              <a:rPr lang="ko-KR" altLang="en-US" sz="2200" b="1" i="0" u="none" strike="noStrike" dirty="0" err="1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콜라보</a:t>
            </a:r>
            <a:r>
              <a:rPr lang="en-US" altLang="ko-KR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)</a:t>
            </a:r>
          </a:p>
          <a:p>
            <a:pPr marL="342900" lvl="0" indent="-342900" algn="l">
              <a:lnSpc>
                <a:spcPct val="141100"/>
              </a:lnSpc>
              <a:buFont typeface="Wingdings" panose="05000000000000000000" pitchFamily="2" charset="2"/>
              <a:buChar char="Ø"/>
            </a:pPr>
            <a:endParaRPr lang="en-US" sz="2200" b="1" dirty="0">
              <a:solidFill>
                <a:srgbClr val="2C2C2C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 algn="l">
              <a:lnSpc>
                <a:spcPct val="141100"/>
              </a:lnSpc>
              <a:buFont typeface="Wingdings" panose="05000000000000000000" pitchFamily="2" charset="2"/>
              <a:buChar char="Ø"/>
            </a:pPr>
            <a:r>
              <a:rPr lang="ko-KR" altLang="en-US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다양한 언어를 지원하여 외국인 </a:t>
            </a:r>
            <a:r>
              <a:rPr lang="ko-KR" altLang="en-US" sz="2200" b="1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설문</a:t>
            </a:r>
            <a:r>
              <a:rPr lang="ko-KR" altLang="en-US" sz="2200" b="1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지원</a:t>
            </a:r>
            <a:endParaRPr lang="en-US" sz="2200" b="1" i="0" u="none" strike="noStrike" dirty="0">
              <a:solidFill>
                <a:srgbClr val="2C2C2C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C9B750-8D00-2461-68B4-27B8038FD34C}"/>
              </a:ext>
            </a:extLst>
          </p:cNvPr>
          <p:cNvSpPr txBox="1"/>
          <p:nvPr/>
        </p:nvSpPr>
        <p:spPr>
          <a:xfrm>
            <a:off x="8766114" y="9855805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- 11 -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4DDBC585-DA00-9C25-F37C-663A7BA40A67}"/>
              </a:ext>
            </a:extLst>
          </p:cNvPr>
          <p:cNvSpPr txBox="1"/>
          <p:nvPr/>
        </p:nvSpPr>
        <p:spPr>
          <a:xfrm>
            <a:off x="4191000" y="2489200"/>
            <a:ext cx="97155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5500" b="1" i="0" u="none" strike="noStrike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활용 전략</a:t>
            </a:r>
            <a:endParaRPr lang="ko-KR" sz="5500" b="1" i="0" u="none" strike="noStrike" dirty="0">
              <a:solidFill>
                <a:srgbClr val="00074E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952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4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200" y="3060700"/>
            <a:ext cx="26670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242300" y="2565400"/>
            <a:ext cx="558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-US" sz="2000" b="0" i="0" u="none" strike="noStrike" dirty="0">
                <a:solidFill>
                  <a:srgbClr val="4A5BA3"/>
                </a:solidFill>
                <a:latin typeface="Pretendard Medium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51700" y="3302000"/>
            <a:ext cx="25400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500" b="1" i="0" u="none" strike="noStrike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프로젝트 개요</a:t>
            </a:r>
            <a:endParaRPr lang="ko-KR" sz="2500" b="1" i="0" u="none" strike="noStrike" dirty="0">
              <a:solidFill>
                <a:srgbClr val="00074E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251700" y="4076700"/>
            <a:ext cx="2603500" cy="76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9400"/>
              </a:lnSpc>
            </a:pP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-  </a:t>
            </a:r>
            <a:r>
              <a:rPr lang="ko-KR" altLang="en-US" dirty="0">
                <a:solidFill>
                  <a:srgbClr val="2C2C2C"/>
                </a:solidFill>
                <a:latin typeface="Pretendard Regular"/>
                <a:ea typeface="Pretendard Regular"/>
              </a:rPr>
              <a:t>프로젝트 개요 및 목표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200" y="6210300"/>
            <a:ext cx="26670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242300" y="5727700"/>
            <a:ext cx="558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-US" sz="2000" b="0" i="0" u="none" strike="noStrike">
                <a:solidFill>
                  <a:srgbClr val="4A5BA3"/>
                </a:solidFill>
                <a:latin typeface="Pretendard Medium"/>
              </a:rPr>
              <a:t>04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62800" y="6426200"/>
            <a:ext cx="28194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500" b="1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제안하는 시스템</a:t>
            </a:r>
            <a:endParaRPr lang="ko-KR" sz="2500" b="1" i="0" u="none" strike="noStrike" dirty="0">
              <a:solidFill>
                <a:srgbClr val="00074E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251700" y="7277100"/>
            <a:ext cx="2451100" cy="76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49400"/>
              </a:lnSpc>
            </a:pPr>
            <a:r>
              <a:rPr lang="en-US" sz="1800" b="0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-  </a:t>
            </a:r>
            <a:r>
              <a:rPr lang="ko-KR" altLang="en-US" sz="1800" b="0" i="0" u="none" strike="noStrike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시스템 흐름도</a:t>
            </a:r>
            <a:endParaRPr lang="en-US" altLang="ko-KR" sz="1800" b="0" i="0" u="none" strike="noStrike" dirty="0">
              <a:solidFill>
                <a:srgbClr val="2C2C2C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49400"/>
              </a:lnSpc>
            </a:pPr>
            <a:r>
              <a:rPr lang="en-US" altLang="ko-KR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-  </a:t>
            </a:r>
            <a:r>
              <a:rPr lang="ko-KR" altLang="en-US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화면 구성</a:t>
            </a:r>
            <a:endParaRPr lang="en-US" altLang="ko-KR" dirty="0">
              <a:solidFill>
                <a:srgbClr val="2C2C2C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49400"/>
              </a:lnSpc>
            </a:pPr>
            <a:r>
              <a:rPr lang="en-US" altLang="ko-KR" dirty="0">
                <a:solidFill>
                  <a:srgbClr val="2C2C2C"/>
                </a:solidFill>
                <a:latin typeface="Pretendard Regular"/>
              </a:rPr>
              <a:t>-  </a:t>
            </a:r>
            <a:r>
              <a:rPr lang="ko-KR" altLang="en-US" dirty="0">
                <a:solidFill>
                  <a:srgbClr val="2C2C2C"/>
                </a:solidFill>
                <a:latin typeface="Pretendard Regular"/>
                <a:ea typeface="Pretendard Regular"/>
              </a:rPr>
              <a:t>시연 영상</a:t>
            </a:r>
            <a:endParaRPr lang="en-US" altLang="ko-KR" dirty="0">
              <a:solidFill>
                <a:srgbClr val="2C2C2C"/>
              </a:solidFill>
              <a:latin typeface="Pretendard Regular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3060700"/>
            <a:ext cx="26670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1455400" y="2565400"/>
            <a:ext cx="558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-US" sz="2000" b="0" i="0" u="none" strike="noStrike">
                <a:solidFill>
                  <a:srgbClr val="4A5BA3"/>
                </a:solidFill>
                <a:latin typeface="Pretendard Medium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668000" y="3276600"/>
            <a:ext cx="21971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500" b="1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기술 스택</a:t>
            </a:r>
            <a:endParaRPr lang="ko-KR" sz="2500" b="1" i="0" u="none" strike="noStrike" dirty="0">
              <a:solidFill>
                <a:srgbClr val="00074E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824698" y="4089400"/>
            <a:ext cx="2654300" cy="76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49400"/>
              </a:lnSpc>
            </a:pP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-  </a:t>
            </a:r>
            <a:r>
              <a:rPr lang="ko-KR" altLang="en-US" dirty="0" err="1">
                <a:solidFill>
                  <a:srgbClr val="2C2C2C"/>
                </a:solidFill>
                <a:latin typeface="Pretendard Regular"/>
                <a:ea typeface="Pretendard Regular"/>
              </a:rPr>
              <a:t>프론트엔드</a:t>
            </a:r>
            <a:br>
              <a:rPr lang="en-US" altLang="ko-KR" dirty="0">
                <a:solidFill>
                  <a:srgbClr val="2C2C2C"/>
                </a:solidFill>
                <a:latin typeface="Pretendard Regular"/>
                <a:ea typeface="Pretendard Regular"/>
              </a:rPr>
            </a:br>
            <a:r>
              <a:rPr lang="en-US" altLang="ko-KR" dirty="0">
                <a:solidFill>
                  <a:srgbClr val="2C2C2C"/>
                </a:solidFill>
                <a:latin typeface="Pretendard Regular"/>
              </a:rPr>
              <a:t>-  </a:t>
            </a:r>
            <a:r>
              <a:rPr lang="ko-KR" altLang="en-US" dirty="0" err="1">
                <a:solidFill>
                  <a:srgbClr val="2C2C2C"/>
                </a:solidFill>
                <a:latin typeface="Pretendard Regular"/>
                <a:ea typeface="Pretendard Regular"/>
              </a:rPr>
              <a:t>백엔드</a:t>
            </a:r>
            <a:endParaRPr lang="en-US" sz="1800" b="0" i="0" u="none" strike="noStrike" dirty="0">
              <a:solidFill>
                <a:srgbClr val="2C2C2C"/>
              </a:solidFill>
              <a:latin typeface="Pretendard Regular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6210300"/>
            <a:ext cx="2667000" cy="12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1455400" y="5727700"/>
            <a:ext cx="558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-US" sz="2000" b="0" i="0" u="none" strike="noStrike">
                <a:solidFill>
                  <a:srgbClr val="4A5BA3"/>
                </a:solidFill>
                <a:latin typeface="Pretendard Medium"/>
              </a:rPr>
              <a:t>05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4400" y="3060700"/>
            <a:ext cx="2667000" cy="127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4668500" y="2565400"/>
            <a:ext cx="558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-US" sz="2000" b="0" i="0" u="none" strike="noStrike">
                <a:solidFill>
                  <a:srgbClr val="4A5BA3"/>
                </a:solidFill>
                <a:latin typeface="Pretendard Medium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716000" y="3276600"/>
            <a:ext cx="24257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altLang="ko-KR" sz="2500" b="1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TTS: </a:t>
            </a:r>
            <a:r>
              <a:rPr lang="en-US" altLang="ko-KR" sz="2500" b="1" dirty="0" err="1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Zonos</a:t>
            </a:r>
            <a:r>
              <a:rPr lang="en-US" altLang="ko-KR" sz="2500" b="1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2500" b="1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모델</a:t>
            </a:r>
            <a:endParaRPr lang="ko-KR" sz="2500" b="1" i="0" u="none" strike="noStrike" dirty="0">
              <a:solidFill>
                <a:srgbClr val="00074E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3614400" y="4076700"/>
            <a:ext cx="3213100" cy="76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49400"/>
              </a:lnSpc>
            </a:pP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-  </a:t>
            </a:r>
            <a:r>
              <a:rPr lang="en-US" dirty="0">
                <a:solidFill>
                  <a:srgbClr val="2C2C2C"/>
                </a:solidFill>
                <a:latin typeface="Pretendard Regular"/>
                <a:ea typeface="Pretendard Regular"/>
              </a:rPr>
              <a:t>Zonos-v0.1</a:t>
            </a:r>
            <a:r>
              <a:rPr lang="ko-KR" altLang="en-US" dirty="0">
                <a:solidFill>
                  <a:srgbClr val="2C2C2C"/>
                </a:solidFill>
                <a:latin typeface="Pretendard Regular"/>
                <a:ea typeface="Pretendard Regular"/>
              </a:rPr>
              <a:t> 모델 선정 이유</a:t>
            </a:r>
            <a:endParaRPr lang="en-US" altLang="ko-KR" dirty="0">
              <a:solidFill>
                <a:srgbClr val="2C2C2C"/>
              </a:solidFill>
              <a:latin typeface="Pretendard Regular"/>
              <a:ea typeface="Pretendard Regular"/>
            </a:endParaRPr>
          </a:p>
          <a:p>
            <a:pPr lvl="0">
              <a:lnSpc>
                <a:spcPct val="149400"/>
              </a:lnSpc>
            </a:pPr>
            <a:r>
              <a:rPr lang="en-US" altLang="ko-KR" dirty="0">
                <a:solidFill>
                  <a:srgbClr val="2C2C2C"/>
                </a:solidFill>
                <a:latin typeface="Pretendard Regular"/>
              </a:rPr>
              <a:t>-  </a:t>
            </a:r>
            <a:r>
              <a:rPr lang="en-US" altLang="ko-KR" dirty="0" err="1">
                <a:solidFill>
                  <a:srgbClr val="2C2C2C"/>
                </a:solidFill>
                <a:latin typeface="Pretendard Regular"/>
                <a:ea typeface="Pretendard Regular"/>
              </a:rPr>
              <a:t>Zonos</a:t>
            </a:r>
            <a:r>
              <a:rPr lang="en-US" altLang="ko-KR" dirty="0">
                <a:solidFill>
                  <a:srgbClr val="2C2C2C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dirty="0">
                <a:solidFill>
                  <a:srgbClr val="2C2C2C"/>
                </a:solidFill>
                <a:latin typeface="Pretendard Regular"/>
                <a:ea typeface="Pretendard Regular"/>
              </a:rPr>
              <a:t>모델과 </a:t>
            </a:r>
            <a:r>
              <a:rPr lang="en-US" altLang="ko-KR" dirty="0" err="1">
                <a:solidFill>
                  <a:srgbClr val="2C2C2C"/>
                </a:solidFill>
                <a:latin typeface="Pretendard Regular"/>
                <a:ea typeface="Pretendard Regular"/>
              </a:rPr>
              <a:t>gTTS</a:t>
            </a:r>
            <a:r>
              <a:rPr lang="en-US" altLang="ko-KR" dirty="0">
                <a:solidFill>
                  <a:srgbClr val="2C2C2C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dirty="0">
                <a:solidFill>
                  <a:srgbClr val="2C2C2C"/>
                </a:solidFill>
                <a:latin typeface="Pretendard Regular"/>
                <a:ea typeface="Pretendard Regular"/>
              </a:rPr>
              <a:t>비교</a:t>
            </a:r>
            <a:endParaRPr lang="en-US" sz="1800" b="0" i="0" u="none" strike="noStrike" dirty="0">
              <a:solidFill>
                <a:srgbClr val="2C2C2C"/>
              </a:solidFill>
              <a:latin typeface="Pretendard Regular"/>
            </a:endParaRPr>
          </a:p>
          <a:p>
            <a:pPr lvl="0">
              <a:lnSpc>
                <a:spcPct val="149400"/>
              </a:lnSpc>
            </a:pP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-  </a:t>
            </a:r>
            <a:r>
              <a:rPr lang="ko-KR" altLang="en-US" dirty="0">
                <a:solidFill>
                  <a:srgbClr val="2C2C2C"/>
                </a:solidFill>
                <a:latin typeface="Pretendard Regular"/>
                <a:ea typeface="Pretendard Regular"/>
              </a:rPr>
              <a:t>기대 </a:t>
            </a:r>
            <a:r>
              <a:rPr lang="ko-KR" altLang="en-US" sz="1800" b="0" i="0" u="none" strike="noStrike" dirty="0">
                <a:solidFill>
                  <a:srgbClr val="2C2C2C"/>
                </a:solidFill>
                <a:latin typeface="Pretendard Regular"/>
                <a:ea typeface="Pretendard Regular"/>
              </a:rPr>
              <a:t>효과</a:t>
            </a:r>
            <a:endParaRPr lang="en-US" altLang="ko-KR" sz="1800" b="0" i="0" u="none" strike="noStrike" dirty="0">
              <a:solidFill>
                <a:srgbClr val="2C2C2C"/>
              </a:solidFill>
              <a:ea typeface="Pretendard Regular"/>
            </a:endParaR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4400" y="6210300"/>
            <a:ext cx="2667000" cy="127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0680700" y="6426200"/>
            <a:ext cx="21971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500" b="1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기대 효과</a:t>
            </a:r>
            <a:endParaRPr lang="ko-KR" sz="2500" b="1" i="0" u="none" strike="noStrike" dirty="0">
              <a:solidFill>
                <a:srgbClr val="00074E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820400" y="7277100"/>
            <a:ext cx="2654300" cy="76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49400"/>
              </a:lnSpc>
            </a:pP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-  </a:t>
            </a:r>
            <a:r>
              <a:rPr lang="ko-KR" altLang="en-US" sz="1800" b="0" i="0" u="none" strike="noStrike" dirty="0">
                <a:solidFill>
                  <a:srgbClr val="2C2C2C"/>
                </a:solidFill>
                <a:latin typeface="Pretendard Regular"/>
                <a:ea typeface="Pretendard Regular"/>
              </a:rPr>
              <a:t>예상</a:t>
            </a:r>
            <a:r>
              <a:rPr lang="ko-KR" altLang="en-US" dirty="0">
                <a:solidFill>
                  <a:srgbClr val="2C2C2C"/>
                </a:solidFill>
                <a:latin typeface="Pretendard Regular"/>
                <a:ea typeface="Pretendard Regular"/>
              </a:rPr>
              <a:t> 효과</a:t>
            </a:r>
            <a:endParaRPr lang="en-US" sz="1800" b="0" i="0" u="none" strike="noStrike" dirty="0">
              <a:solidFill>
                <a:srgbClr val="2C2C2C"/>
              </a:solidFill>
              <a:latin typeface="Pretendard Regular"/>
            </a:endParaRPr>
          </a:p>
          <a:p>
            <a:pPr lvl="0" algn="just">
              <a:lnSpc>
                <a:spcPct val="149400"/>
              </a:lnSpc>
            </a:pPr>
            <a:r>
              <a:rPr lang="en-US" sz="1800" b="0" i="0" u="none" strike="noStrike" dirty="0">
                <a:solidFill>
                  <a:srgbClr val="2C2C2C"/>
                </a:solidFill>
                <a:latin typeface="Pretendard Regular"/>
              </a:rPr>
              <a:t>-  </a:t>
            </a:r>
            <a:r>
              <a:rPr lang="ko-KR" altLang="en-US" dirty="0">
                <a:solidFill>
                  <a:srgbClr val="2C2C2C"/>
                </a:solidFill>
                <a:latin typeface="Pretendard Regular"/>
                <a:ea typeface="Pretendard Regular"/>
              </a:rPr>
              <a:t>활용 전략</a:t>
            </a:r>
            <a:endParaRPr lang="en-US" sz="1800" b="0" i="0" u="none" strike="noStrike" dirty="0">
              <a:solidFill>
                <a:srgbClr val="2C2C2C"/>
              </a:solidFill>
              <a:latin typeface="Pretendard Regular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460500" y="4648200"/>
            <a:ext cx="47244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00074E"/>
                </a:solidFill>
                <a:latin typeface="Pretendard SemiBold"/>
              </a:rPr>
              <a:t>CONTENTS</a:t>
            </a:r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F33F5A82-7F9B-92F8-1A3C-B2A72E8B8D80}"/>
              </a:ext>
            </a:extLst>
          </p:cNvPr>
          <p:cNvSpPr txBox="1"/>
          <p:nvPr/>
        </p:nvSpPr>
        <p:spPr>
          <a:xfrm>
            <a:off x="16040100" y="9486900"/>
            <a:ext cx="16510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7899"/>
              </a:lnSpc>
            </a:pPr>
            <a:r>
              <a:rPr lang="ko-KR" altLang="en-US" sz="1600" b="1" spc="100" dirty="0">
                <a:solidFill>
                  <a:srgbClr val="FFFFFF"/>
                </a:solidFill>
                <a:latin typeface="+mj-ea"/>
                <a:ea typeface="+mj-ea"/>
              </a:rPr>
              <a:t>한국 </a:t>
            </a:r>
            <a:r>
              <a:rPr lang="en-US" altLang="ko-KR" sz="1600" b="1" spc="100" dirty="0">
                <a:solidFill>
                  <a:srgbClr val="FFFFFF"/>
                </a:solidFill>
                <a:latin typeface="+mj-ea"/>
                <a:ea typeface="+mj-ea"/>
              </a:rPr>
              <a:t>IT </a:t>
            </a:r>
            <a:r>
              <a:rPr lang="ko-KR" altLang="en-US" sz="1600" b="1" spc="100" dirty="0">
                <a:solidFill>
                  <a:srgbClr val="FFFFFF"/>
                </a:solidFill>
                <a:latin typeface="+mj-ea"/>
                <a:ea typeface="+mj-ea"/>
              </a:rPr>
              <a:t>교육원</a:t>
            </a:r>
            <a:endParaRPr lang="en-US" sz="1600" b="1" i="0" u="none" strike="noStrike" spc="1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pic>
        <p:nvPicPr>
          <p:cNvPr id="34" name="Picture 2" descr="한국IT교육원 (@hankookit) / X">
            <a:extLst>
              <a:ext uri="{FF2B5EF4-FFF2-40B4-BE49-F238E27FC236}">
                <a16:creationId xmlns:a16="http://schemas.microsoft.com/office/drawing/2014/main" id="{3D26B6D9-86D1-024F-F976-A82540EBA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89778" l="3556" r="96889">
                        <a14:foregroundMark x1="6222" y1="74667" x2="6222" y2="74667"/>
                        <a14:foregroundMark x1="48444" y1="19111" x2="48444" y2="19111"/>
                        <a14:foregroundMark x1="92889" y1="87556" x2="92889" y2="87556"/>
                        <a14:foregroundMark x1="4444" y1="74667" x2="4444" y2="74667"/>
                        <a14:foregroundMark x1="3556" y1="75111" x2="3556" y2="75111"/>
                        <a14:foregroundMark x1="96889" y1="89778" x2="96889" y2="8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1275" y="8589377"/>
            <a:ext cx="897523" cy="89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52135BD-5D70-40E5-B460-F6F8ED434859}"/>
              </a:ext>
            </a:extLst>
          </p:cNvPr>
          <p:cNvSpPr/>
          <p:nvPr/>
        </p:nvSpPr>
        <p:spPr>
          <a:xfrm>
            <a:off x="13258800" y="5905500"/>
            <a:ext cx="3292475" cy="774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057400"/>
            <a:ext cx="17043400" cy="61722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231900" y="3784600"/>
            <a:ext cx="37211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500" b="0" i="0" u="none" strike="noStrike" dirty="0">
                <a:solidFill>
                  <a:srgbClr val="00074E"/>
                </a:solidFill>
                <a:latin typeface="Pretendard SemiBold"/>
              </a:rPr>
              <a:t>PART 1.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76800" y="3784600"/>
            <a:ext cx="6680200" cy="205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altLang="en-US" sz="6000" b="0" i="0" u="none" strike="noStrike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프로젝트 개요</a:t>
            </a:r>
            <a:endParaRPr lang="en-US" sz="6000" b="0" i="0" u="none" strike="noStrike" dirty="0">
              <a:solidFill>
                <a:srgbClr val="00074E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3FB05F8C-07FE-7D69-1189-B6E089BD9726}"/>
              </a:ext>
            </a:extLst>
          </p:cNvPr>
          <p:cNvSpPr txBox="1"/>
          <p:nvPr/>
        </p:nvSpPr>
        <p:spPr>
          <a:xfrm>
            <a:off x="16040100" y="7986486"/>
            <a:ext cx="16510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7899"/>
              </a:lnSpc>
            </a:pPr>
            <a:r>
              <a:rPr lang="ko-KR" altLang="en-US" sz="1600" b="1" spc="100" dirty="0">
                <a:solidFill>
                  <a:srgbClr val="FFFFFF"/>
                </a:solidFill>
                <a:latin typeface="+mj-ea"/>
                <a:ea typeface="+mj-ea"/>
              </a:rPr>
              <a:t>한국 </a:t>
            </a:r>
            <a:r>
              <a:rPr lang="en-US" altLang="ko-KR" sz="1600" b="1" spc="100" dirty="0">
                <a:solidFill>
                  <a:srgbClr val="FFFFFF"/>
                </a:solidFill>
                <a:latin typeface="+mj-ea"/>
                <a:ea typeface="+mj-ea"/>
              </a:rPr>
              <a:t>IT </a:t>
            </a:r>
            <a:r>
              <a:rPr lang="ko-KR" altLang="en-US" sz="1600" b="1" spc="100" dirty="0">
                <a:solidFill>
                  <a:srgbClr val="FFFFFF"/>
                </a:solidFill>
                <a:latin typeface="+mj-ea"/>
                <a:ea typeface="+mj-ea"/>
              </a:rPr>
              <a:t>교육원</a:t>
            </a:r>
            <a:endParaRPr lang="en-US" sz="1600" b="1" i="0" u="none" strike="noStrike" spc="1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pic>
        <p:nvPicPr>
          <p:cNvPr id="7" name="Picture 2" descr="한국IT교육원 (@hankookit) / X">
            <a:extLst>
              <a:ext uri="{FF2B5EF4-FFF2-40B4-BE49-F238E27FC236}">
                <a16:creationId xmlns:a16="http://schemas.microsoft.com/office/drawing/2014/main" id="{69A66376-8725-68E3-BFDE-4901794F2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3556" r="96889">
                        <a14:foregroundMark x1="6222" y1="74667" x2="6222" y2="74667"/>
                        <a14:foregroundMark x1="48444" y1="19111" x2="48444" y2="19111"/>
                        <a14:foregroundMark x1="92889" y1="87556" x2="92889" y2="87556"/>
                        <a14:foregroundMark x1="4444" y1="74667" x2="4444" y2="74667"/>
                        <a14:foregroundMark x1="3556" y1="75111" x2="3556" y2="75111"/>
                        <a14:foregroundMark x1="96889" y1="89778" x2="96889" y2="8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1275" y="7088963"/>
            <a:ext cx="897523" cy="89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341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800100"/>
            <a:ext cx="20447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altLang="en-US" sz="1900" spc="100" dirty="0">
                <a:solidFill>
                  <a:srgbClr val="FFFFFF"/>
                </a:solidFill>
                <a:latin typeface="Pretendard Medium"/>
              </a:rPr>
              <a:t>프로젝트 개요</a:t>
            </a:r>
            <a:endParaRPr lang="en-US" sz="1900" b="0" i="0" u="none" strike="noStrike" spc="100" dirty="0">
              <a:solidFill>
                <a:srgbClr val="FFFFFF"/>
              </a:solidFill>
              <a:latin typeface="Pretendard Medium"/>
            </a:endParaRP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01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19BEC6F-126A-8DF0-E297-DD5EC1E1E364}"/>
              </a:ext>
            </a:extLst>
          </p:cNvPr>
          <p:cNvSpPr/>
          <p:nvPr/>
        </p:nvSpPr>
        <p:spPr>
          <a:xfrm>
            <a:off x="946150" y="3390900"/>
            <a:ext cx="8121650" cy="4572000"/>
          </a:xfrm>
          <a:prstGeom prst="roundRect">
            <a:avLst/>
          </a:prstGeom>
          <a:solidFill>
            <a:schemeClr val="accent6">
              <a:lumMod val="75000"/>
              <a:alpha val="1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3"/>
          <p:cNvSpPr txBox="1"/>
          <p:nvPr/>
        </p:nvSpPr>
        <p:spPr>
          <a:xfrm>
            <a:off x="1219200" y="3619500"/>
            <a:ext cx="7607300" cy="383212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just">
              <a:lnSpc>
                <a:spcPct val="132800"/>
              </a:lnSpc>
              <a:buFont typeface="Wingdings" panose="05000000000000000000" pitchFamily="2" charset="2"/>
              <a:buChar char="Ø"/>
            </a:pPr>
            <a:r>
              <a:rPr lang="ko-KR" altLang="en-US" sz="2400" b="1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프로젝트 개요</a:t>
            </a:r>
            <a:endParaRPr lang="en-US" altLang="ko-KR" sz="2400" b="1" dirty="0">
              <a:solidFill>
                <a:srgbClr val="2C2C2C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1" algn="just">
              <a:lnSpc>
                <a:spcPct val="132800"/>
              </a:lnSpc>
            </a:pPr>
            <a:endParaRPr lang="en-US" altLang="ko-KR" sz="2000" b="1" dirty="0">
              <a:solidFill>
                <a:srgbClr val="2C2C2C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800100" lvl="1" indent="-342900" algn="just">
              <a:lnSpc>
                <a:spcPct val="1328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>
                <a:latin typeface="Pretendard Regular" panose="020B0600000101010101" charset="-127"/>
                <a:ea typeface="Pretendard Regular" panose="020B0600000101010101" charset="-127"/>
              </a:rPr>
              <a:t>기존 </a:t>
            </a:r>
            <a:r>
              <a:rPr lang="en-US" altLang="ko-KR" sz="2000" b="1" dirty="0">
                <a:latin typeface="Pretendard Regular" panose="020B0600000101010101" charset="-127"/>
                <a:ea typeface="Pretendard Regular" panose="020B0600000101010101" charset="-127"/>
              </a:rPr>
              <a:t>ADHD </a:t>
            </a:r>
            <a:r>
              <a:rPr lang="ko-KR" altLang="en-US" sz="2000" b="1" dirty="0">
                <a:latin typeface="Pretendard Regular" panose="020B0600000101010101" charset="-127"/>
                <a:ea typeface="Pretendard Regular" panose="020B0600000101010101" charset="-127"/>
              </a:rPr>
              <a:t>진단 설문은 </a:t>
            </a:r>
            <a:r>
              <a:rPr lang="ko-KR" altLang="en-US" sz="2000" b="1" dirty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텍스트 기반으로 시각적 정보에 의존</a:t>
            </a:r>
            <a:endParaRPr lang="en-US" altLang="ko-KR" sz="2000" b="1" dirty="0">
              <a:solidFill>
                <a:srgbClr val="FF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800100" lvl="1" indent="-342900" algn="just">
              <a:lnSpc>
                <a:spcPct val="132800"/>
              </a:lnSpc>
              <a:buFont typeface="Wingdings" panose="05000000000000000000" pitchFamily="2" charset="2"/>
              <a:buChar char="Ø"/>
            </a:pPr>
            <a:endParaRPr lang="en-US" altLang="ko-KR" sz="20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800100" lvl="1" indent="-342900" algn="just">
              <a:lnSpc>
                <a:spcPct val="1328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시각 장애인</a:t>
            </a:r>
            <a:r>
              <a:rPr lang="en-US" altLang="ko-KR" sz="2000" b="1" dirty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b="1" dirty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어린이</a:t>
            </a:r>
            <a:r>
              <a:rPr lang="en-US" altLang="ko-KR" sz="2000" b="1" dirty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b="1" dirty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학습장애 사용자는 접근에 제약</a:t>
            </a:r>
            <a:r>
              <a:rPr lang="ko-KR" altLang="en-US" sz="2000" b="1" dirty="0">
                <a:latin typeface="Pretendard Regular" panose="020B0600000101010101" charset="-127"/>
                <a:ea typeface="Pretendard Regular" panose="020B0600000101010101" charset="-127"/>
              </a:rPr>
              <a:t>이 있음</a:t>
            </a:r>
            <a:endParaRPr lang="en-US" altLang="ko-KR" sz="20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800100" lvl="1" indent="-342900" algn="just">
              <a:lnSpc>
                <a:spcPct val="132800"/>
              </a:lnSpc>
              <a:buFont typeface="Wingdings" panose="05000000000000000000" pitchFamily="2" charset="2"/>
              <a:buChar char="Ø"/>
            </a:pPr>
            <a:endParaRPr lang="en-US" altLang="ko-KR" sz="2000" b="1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800100" lvl="1" indent="-342900" algn="just">
              <a:lnSpc>
                <a:spcPct val="1328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음성 기반 정보 제공이 이러한 사용자에게 더 효과적</a:t>
            </a:r>
            <a:r>
              <a:rPr lang="ko-KR" altLang="en-US" sz="2000" b="1" dirty="0">
                <a:latin typeface="Pretendard Regular" panose="020B0600000101010101" charset="-127"/>
                <a:ea typeface="Pretendard Regular" panose="020B0600000101010101" charset="-127"/>
              </a:rPr>
              <a:t>이라는 연구 결과 존재 </a:t>
            </a:r>
            <a:r>
              <a:rPr lang="en-US" altLang="ko-KR" sz="2000" b="1" dirty="0"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sz="2000" b="1" dirty="0">
                <a:latin typeface="Pretendard Regular" panose="020B0600000101010101" charset="-127"/>
                <a:ea typeface="Pretendard Regular" panose="020B0600000101010101" charset="-127"/>
              </a:rPr>
              <a:t>유니세프</a:t>
            </a:r>
            <a:r>
              <a:rPr lang="en-US" altLang="ko-KR" sz="2000" b="1" dirty="0">
                <a:latin typeface="Pretendard Regular" panose="020B0600000101010101" charset="-127"/>
                <a:ea typeface="Pretendard Regular" panose="020B0600000101010101" charset="-127"/>
              </a:rPr>
              <a:t>, WHO </a:t>
            </a:r>
            <a:r>
              <a:rPr lang="ko-KR" altLang="en-US" sz="2000" b="1" dirty="0">
                <a:latin typeface="Pretendard Regular" panose="020B0600000101010101" charset="-127"/>
                <a:ea typeface="Pretendard Regular" panose="020B0600000101010101" charset="-127"/>
              </a:rPr>
              <a:t>등</a:t>
            </a:r>
            <a:r>
              <a:rPr lang="en-US" altLang="ko-KR" sz="2000" b="1" dirty="0">
                <a:latin typeface="Pretendard Regular" panose="020B0600000101010101" charset="-127"/>
                <a:ea typeface="Pretendard Regular" panose="020B0600000101010101" charset="-127"/>
              </a:rPr>
              <a:t>)</a:t>
            </a:r>
            <a:endParaRPr lang="ko-KR" altLang="en-US" sz="2000" b="1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219700" y="2082800"/>
            <a:ext cx="74930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5500" b="0" i="0" u="none" strike="noStrike" dirty="0">
                <a:solidFill>
                  <a:srgbClr val="00074E"/>
                </a:solidFill>
                <a:ea typeface="Pretendard SemiBold"/>
              </a:rPr>
              <a:t>프로젝트 개요 및 목표</a:t>
            </a:r>
            <a:endParaRPr lang="ko-KR" sz="55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EA9B110-D8F0-BC12-7311-C297146ACC44}"/>
              </a:ext>
            </a:extLst>
          </p:cNvPr>
          <p:cNvSpPr/>
          <p:nvPr/>
        </p:nvSpPr>
        <p:spPr>
          <a:xfrm>
            <a:off x="9220200" y="3390900"/>
            <a:ext cx="8121650" cy="4572000"/>
          </a:xfrm>
          <a:prstGeom prst="roundRect">
            <a:avLst/>
          </a:prstGeom>
          <a:solidFill>
            <a:schemeClr val="tx2">
              <a:lumMod val="75000"/>
              <a:alpha val="1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C611380-372B-433E-80A9-4319488F0EC4}"/>
              </a:ext>
            </a:extLst>
          </p:cNvPr>
          <p:cNvSpPr/>
          <p:nvPr/>
        </p:nvSpPr>
        <p:spPr>
          <a:xfrm>
            <a:off x="9448800" y="3619500"/>
            <a:ext cx="7162800" cy="3811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32800"/>
              </a:lnSpc>
              <a:buFont typeface="Wingdings" panose="05000000000000000000" pitchFamily="2" charset="2"/>
              <a:buChar char="Ø"/>
            </a:pPr>
            <a:r>
              <a:rPr lang="ko-KR" altLang="en-US" sz="2400" b="1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프로젝트 목표</a:t>
            </a:r>
            <a:endParaRPr lang="en-US" altLang="ko-KR" sz="2400" b="1" dirty="0">
              <a:solidFill>
                <a:srgbClr val="2C2C2C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742950" lvl="1" indent="-285750" algn="just">
              <a:lnSpc>
                <a:spcPct val="132800"/>
              </a:lnSpc>
              <a:buFont typeface="Wingdings" panose="05000000000000000000" pitchFamily="2" charset="2"/>
              <a:buChar char="Ø"/>
            </a:pPr>
            <a:endParaRPr lang="en-US" altLang="ko-KR" sz="2000" b="1" dirty="0">
              <a:solidFill>
                <a:srgbClr val="2C2C2C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742950" lvl="1" indent="-285750" algn="just">
              <a:lnSpc>
                <a:spcPct val="1328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음성 </a:t>
            </a:r>
            <a:r>
              <a:rPr lang="en-US" altLang="ko-KR" sz="2000" b="1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AI</a:t>
            </a:r>
            <a:r>
              <a:rPr lang="ko-KR" altLang="en-US" sz="2000" b="1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활용한 </a:t>
            </a:r>
            <a:r>
              <a:rPr lang="en-US" altLang="ko-KR" sz="2000" b="1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ADHD </a:t>
            </a:r>
            <a:r>
              <a:rPr lang="ko-KR" altLang="en-US" sz="2000" b="1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설문 보조 시스템 구축하여 </a:t>
            </a:r>
            <a:r>
              <a:rPr lang="ko-KR" altLang="en-US" sz="2000" b="1" dirty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시각적 정보 의존성을 개선</a:t>
            </a:r>
            <a:endParaRPr lang="en-US" altLang="ko-KR" sz="2000" b="1" dirty="0">
              <a:solidFill>
                <a:srgbClr val="FF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742950" lvl="1" indent="-285750" algn="just">
              <a:lnSpc>
                <a:spcPct val="132800"/>
              </a:lnSpc>
              <a:buFont typeface="Wingdings" panose="05000000000000000000" pitchFamily="2" charset="2"/>
              <a:buChar char="Ø"/>
            </a:pPr>
            <a:endParaRPr lang="en-US" altLang="ko-KR" sz="2000" b="1" dirty="0">
              <a:solidFill>
                <a:srgbClr val="2C2C2C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742950" lvl="1" indent="-285750" algn="just">
              <a:lnSpc>
                <a:spcPct val="1328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친근한 캐릭터 보이스와 연령대 맞춤 보이스를 사용해 </a:t>
            </a:r>
            <a:r>
              <a:rPr lang="ko-KR" altLang="en-US" sz="2000" b="1" dirty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사용자의 접근성과 참여율 향상</a:t>
            </a:r>
            <a:endParaRPr lang="en-US" altLang="ko-KR" sz="2000" b="1" dirty="0">
              <a:solidFill>
                <a:srgbClr val="FF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742950" lvl="1" indent="-285750" algn="just">
              <a:lnSpc>
                <a:spcPct val="132800"/>
              </a:lnSpc>
              <a:buFont typeface="Wingdings" panose="05000000000000000000" pitchFamily="2" charset="2"/>
              <a:buChar char="Ø"/>
            </a:pPr>
            <a:endParaRPr lang="en-US" altLang="ko-KR" sz="2000" b="1" dirty="0">
              <a:solidFill>
                <a:srgbClr val="2C2C2C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742950" lvl="1" indent="-285750" algn="just">
              <a:lnSpc>
                <a:spcPct val="1328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설문 편의성 및 사용 경험 개선</a:t>
            </a:r>
            <a:endParaRPr lang="en-US" altLang="ko-KR" sz="2000" b="1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BE98D-125F-C1A3-0AFD-AFB8A1512F5B}"/>
              </a:ext>
            </a:extLst>
          </p:cNvPr>
          <p:cNvSpPr txBox="1"/>
          <p:nvPr/>
        </p:nvSpPr>
        <p:spPr>
          <a:xfrm>
            <a:off x="8766114" y="9855805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- 1 -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562273A2-C828-390D-66C9-12FBC4AA3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364" y="8248650"/>
            <a:ext cx="16234486" cy="1143000"/>
          </a:xfrm>
          <a:prstGeom prst="rect">
            <a:avLst/>
          </a:prstGeom>
        </p:spPr>
      </p:pic>
      <p:sp>
        <p:nvSpPr>
          <p:cNvPr id="10" name="TextBox 25">
            <a:extLst>
              <a:ext uri="{FF2B5EF4-FFF2-40B4-BE49-F238E27FC236}">
                <a16:creationId xmlns:a16="http://schemas.microsoft.com/office/drawing/2014/main" id="{02970248-9B3B-B1A7-BF31-1CFCC673894F}"/>
              </a:ext>
            </a:extLst>
          </p:cNvPr>
          <p:cNvSpPr txBox="1"/>
          <p:nvPr/>
        </p:nvSpPr>
        <p:spPr>
          <a:xfrm>
            <a:off x="4419600" y="8636000"/>
            <a:ext cx="10757095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100" b="1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음성 </a:t>
            </a:r>
            <a:r>
              <a:rPr lang="en-US" altLang="ko-KR" sz="2100" b="1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AI</a:t>
            </a:r>
            <a:r>
              <a:rPr lang="ko-KR" altLang="en-US" sz="2100" b="1" dirty="0">
                <a:solidFill>
                  <a:srgbClr val="FFFFFF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사용하여 텍스트 형태의 기존 설문 시스템을 보조하는 음성 설문 서비스 제공</a:t>
            </a:r>
            <a:endParaRPr lang="en-US" sz="2100" b="1" i="0" u="none" strike="noStrike" dirty="0">
              <a:solidFill>
                <a:srgbClr val="FFFFFF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DBA32D43-EADF-CA62-E9AF-879B1A5378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4445" y="8585200"/>
            <a:ext cx="1549400" cy="520700"/>
          </a:xfrm>
          <a:prstGeom prst="rect">
            <a:avLst/>
          </a:prstGeom>
        </p:spPr>
      </p:pic>
      <p:sp>
        <p:nvSpPr>
          <p:cNvPr id="11" name="TextBox 28">
            <a:extLst>
              <a:ext uri="{FF2B5EF4-FFF2-40B4-BE49-F238E27FC236}">
                <a16:creationId xmlns:a16="http://schemas.microsoft.com/office/drawing/2014/main" id="{75CD1F4C-E887-5458-089A-182E30B68517}"/>
              </a:ext>
            </a:extLst>
          </p:cNvPr>
          <p:cNvSpPr txBox="1"/>
          <p:nvPr/>
        </p:nvSpPr>
        <p:spPr>
          <a:xfrm>
            <a:off x="2362200" y="8662084"/>
            <a:ext cx="12954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900" b="0" i="0" u="none" strike="noStrike" dirty="0">
                <a:solidFill>
                  <a:srgbClr val="00074E"/>
                </a:solidFill>
                <a:latin typeface="Pretendard SemiBold"/>
              </a:rPr>
              <a:t>Insight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057400"/>
            <a:ext cx="17043400" cy="61722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231900" y="3784600"/>
            <a:ext cx="37211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500" b="0" i="0" u="none" strike="noStrike" dirty="0">
                <a:solidFill>
                  <a:srgbClr val="00074E"/>
                </a:solidFill>
                <a:latin typeface="Pretendard SemiBold"/>
              </a:rPr>
              <a:t>PART 2.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76800" y="3784600"/>
            <a:ext cx="6680200" cy="205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7899"/>
              </a:lnSpc>
            </a:pPr>
            <a:r>
              <a:rPr lang="ko-KR" altLang="en-US" sz="6000" b="1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기술 스택</a:t>
            </a:r>
            <a:endParaRPr lang="en-US" sz="6000" b="0" i="0" u="none" strike="noStrike" dirty="0">
              <a:solidFill>
                <a:srgbClr val="00074E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EE4108C4-2380-C0D5-CDB0-4FBEBD2A28F2}"/>
              </a:ext>
            </a:extLst>
          </p:cNvPr>
          <p:cNvSpPr txBox="1"/>
          <p:nvPr/>
        </p:nvSpPr>
        <p:spPr>
          <a:xfrm>
            <a:off x="16040100" y="7986486"/>
            <a:ext cx="16510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7899"/>
              </a:lnSpc>
            </a:pPr>
            <a:r>
              <a:rPr lang="ko-KR" altLang="en-US" sz="1600" b="1" spc="100" dirty="0">
                <a:solidFill>
                  <a:srgbClr val="FFFFFF"/>
                </a:solidFill>
                <a:latin typeface="+mj-ea"/>
                <a:ea typeface="+mj-ea"/>
              </a:rPr>
              <a:t>한국 </a:t>
            </a:r>
            <a:r>
              <a:rPr lang="en-US" altLang="ko-KR" sz="1600" b="1" spc="100" dirty="0">
                <a:solidFill>
                  <a:srgbClr val="FFFFFF"/>
                </a:solidFill>
                <a:latin typeface="+mj-ea"/>
                <a:ea typeface="+mj-ea"/>
              </a:rPr>
              <a:t>IT </a:t>
            </a:r>
            <a:r>
              <a:rPr lang="ko-KR" altLang="en-US" sz="1600" b="1" spc="100" dirty="0">
                <a:solidFill>
                  <a:srgbClr val="FFFFFF"/>
                </a:solidFill>
                <a:latin typeface="+mj-ea"/>
                <a:ea typeface="+mj-ea"/>
              </a:rPr>
              <a:t>교육원</a:t>
            </a:r>
            <a:endParaRPr lang="en-US" sz="1600" b="1" i="0" u="none" strike="noStrike" spc="1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pic>
        <p:nvPicPr>
          <p:cNvPr id="5" name="Picture 2" descr="한국IT교육원 (@hankookit) / X">
            <a:extLst>
              <a:ext uri="{FF2B5EF4-FFF2-40B4-BE49-F238E27FC236}">
                <a16:creationId xmlns:a16="http://schemas.microsoft.com/office/drawing/2014/main" id="{B696C939-1BD2-8515-2691-E49CB31DE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3556" r="96889">
                        <a14:foregroundMark x1="6222" y1="74667" x2="6222" y2="74667"/>
                        <a14:foregroundMark x1="48444" y1="19111" x2="48444" y2="19111"/>
                        <a14:foregroundMark x1="92889" y1="87556" x2="92889" y2="87556"/>
                        <a14:foregroundMark x1="4444" y1="74667" x2="4444" y2="74667"/>
                        <a14:foregroundMark x1="3556" y1="75111" x2="3556" y2="75111"/>
                        <a14:foregroundMark x1="96889" y1="89778" x2="96889" y2="8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1275" y="7088963"/>
            <a:ext cx="897523" cy="89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424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139" name="Picture 3">
            <a:extLst>
              <a:ext uri="{FF2B5EF4-FFF2-40B4-BE49-F238E27FC236}">
                <a16:creationId xmlns:a16="http://schemas.microsoft.com/office/drawing/2014/main" id="{1EF9F58A-C9C3-45D3-BE36-DA7B0E99E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CE56E31-E563-4C77-8B9D-13C1A7FDC0F4}"/>
              </a:ext>
            </a:extLst>
          </p:cNvPr>
          <p:cNvSpPr/>
          <p:nvPr/>
        </p:nvSpPr>
        <p:spPr>
          <a:xfrm>
            <a:off x="1981200" y="2454443"/>
            <a:ext cx="14249397" cy="701039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Regular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800100"/>
            <a:ext cx="20447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altLang="en-US" sz="1900" spc="100" dirty="0">
                <a:solidFill>
                  <a:srgbClr val="FFFFFF"/>
                </a:solidFill>
                <a:latin typeface="Pretendard Medium"/>
              </a:rPr>
              <a:t>기술 스택</a:t>
            </a:r>
            <a:endParaRPr lang="en-US" sz="1900" b="0" i="0" u="none" strike="noStrike" spc="100" dirty="0">
              <a:solidFill>
                <a:srgbClr val="FFFFFF"/>
              </a:solidFill>
              <a:latin typeface="Pretendard Medium"/>
            </a:endParaRP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91000" y="1327150"/>
            <a:ext cx="97155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5500" b="1" dirty="0" err="1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프론트엔드</a:t>
            </a:r>
            <a:endParaRPr lang="ko-KR" sz="5500" b="1" i="0" u="none" strike="noStrike" dirty="0">
              <a:solidFill>
                <a:srgbClr val="00074E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0C04F0-F344-2E21-D76F-0A8A7B43B2C2}"/>
              </a:ext>
            </a:extLst>
          </p:cNvPr>
          <p:cNvSpPr txBox="1"/>
          <p:nvPr/>
        </p:nvSpPr>
        <p:spPr>
          <a:xfrm>
            <a:off x="8766114" y="9855805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- 2 -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5" name="Text 3">
            <a:extLst>
              <a:ext uri="{FF2B5EF4-FFF2-40B4-BE49-F238E27FC236}">
                <a16:creationId xmlns:a16="http://schemas.microsoft.com/office/drawing/2014/main" id="{590BF8DD-09AA-4FFF-8C1D-D0AF87D0A913}"/>
              </a:ext>
            </a:extLst>
          </p:cNvPr>
          <p:cNvSpPr/>
          <p:nvPr/>
        </p:nvSpPr>
        <p:spPr>
          <a:xfrm>
            <a:off x="3010495" y="2857500"/>
            <a:ext cx="2021800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defTabSz="914400" eaLnBrk="1" fontAlgn="auto" latinLnBrk="1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39393C"/>
                </a:solidFill>
                <a:effectLst/>
                <a:uLnTx/>
                <a:uFillTx/>
                <a:latin typeface="Pretendard Regular"/>
                <a:ea typeface="Playfair Display Bold" pitchFamily="34" charset="-122"/>
                <a:cs typeface="Playfair Display Bold" pitchFamily="34" charset="-120"/>
              </a:rPr>
              <a:t>사용 기술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Regular"/>
            </a:endParaRPr>
          </a:p>
        </p:txBody>
      </p:sp>
      <p:sp>
        <p:nvSpPr>
          <p:cNvPr id="106" name="Text 4">
            <a:extLst>
              <a:ext uri="{FF2B5EF4-FFF2-40B4-BE49-F238E27FC236}">
                <a16:creationId xmlns:a16="http://schemas.microsoft.com/office/drawing/2014/main" id="{4CF3FD22-5442-486F-8D57-8A7A6E3F60E5}"/>
              </a:ext>
            </a:extLst>
          </p:cNvPr>
          <p:cNvSpPr/>
          <p:nvPr/>
        </p:nvSpPr>
        <p:spPr>
          <a:xfrm>
            <a:off x="3010494" y="3270773"/>
            <a:ext cx="6304153" cy="466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0" latinLnBrk="1"/>
            <a:r>
              <a:rPr lang="en-US" altLang="ko-KR" sz="2400" kern="0" dirty="0" err="1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SvelteKit</a:t>
            </a:r>
            <a:r>
              <a:rPr lang="en-US" altLang="ko-KR" sz="2400" kern="0" dirty="0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 </a:t>
            </a:r>
            <a:r>
              <a:rPr lang="ko-KR" altLang="en-US" sz="2400" kern="0" dirty="0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컴포넌트</a:t>
            </a:r>
            <a:r>
              <a:rPr lang="en-US" altLang="ko-KR" sz="2400" kern="0" dirty="0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,</a:t>
            </a:r>
            <a:r>
              <a:rPr lang="ko-KR" altLang="en-US" sz="2400" kern="0" dirty="0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 </a:t>
            </a:r>
            <a:r>
              <a:rPr lang="en-US" altLang="ko-KR" sz="2400" kern="0" dirty="0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SPA </a:t>
            </a:r>
            <a:r>
              <a:rPr lang="ko-KR" altLang="en-US" sz="2400" kern="0" dirty="0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프레임워크</a:t>
            </a:r>
            <a:endParaRPr lang="en-US" altLang="ko-KR" sz="2400" kern="0" dirty="0">
              <a:latin typeface="Pretendard Regular" panose="020B0600000101010101"/>
              <a:ea typeface="Pretendard Regular" panose="020B0600000101010101"/>
              <a:cs typeface="Open Sans" pitchFamily="34" charset="-120"/>
            </a:endParaRPr>
          </a:p>
        </p:txBody>
      </p:sp>
      <p:sp>
        <p:nvSpPr>
          <p:cNvPr id="112" name="Text 10">
            <a:extLst>
              <a:ext uri="{FF2B5EF4-FFF2-40B4-BE49-F238E27FC236}">
                <a16:creationId xmlns:a16="http://schemas.microsoft.com/office/drawing/2014/main" id="{D5DC7927-864F-45FD-9563-7282B6E3EF1B}"/>
              </a:ext>
            </a:extLst>
          </p:cNvPr>
          <p:cNvSpPr/>
          <p:nvPr/>
        </p:nvSpPr>
        <p:spPr>
          <a:xfrm>
            <a:off x="9414569" y="3621048"/>
            <a:ext cx="242530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eaLnBrk="1" fontAlgn="auto" latinLnBrk="1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Regular"/>
            </a:endParaRPr>
          </a:p>
        </p:txBody>
      </p:sp>
      <p:sp>
        <p:nvSpPr>
          <p:cNvPr id="113" name="Text 11">
            <a:extLst>
              <a:ext uri="{FF2B5EF4-FFF2-40B4-BE49-F238E27FC236}">
                <a16:creationId xmlns:a16="http://schemas.microsoft.com/office/drawing/2014/main" id="{2F7BC344-192E-4B43-B8DA-99F0869564C7}"/>
              </a:ext>
            </a:extLst>
          </p:cNvPr>
          <p:cNvSpPr/>
          <p:nvPr/>
        </p:nvSpPr>
        <p:spPr>
          <a:xfrm>
            <a:off x="9879449" y="2781300"/>
            <a:ext cx="2021800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defTabSz="914400" eaLnBrk="1" fontAlgn="auto" latinLnBrk="1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39393C"/>
                </a:solidFill>
                <a:effectLst/>
                <a:uLnTx/>
                <a:uFillTx/>
                <a:latin typeface="Pretendard Regular" panose="020B0600000101010101"/>
                <a:ea typeface="Pretendard Regular" panose="020B0600000101010101"/>
                <a:cs typeface="Playfair Display Bold" pitchFamily="34" charset="-120"/>
              </a:rPr>
              <a:t>사용자 흐름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Regular" panose="020B0600000101010101"/>
              <a:ea typeface="Pretendard Regular" panose="020B0600000101010101"/>
            </a:endParaRPr>
          </a:p>
        </p:txBody>
      </p:sp>
      <p:sp>
        <p:nvSpPr>
          <p:cNvPr id="120" name="Text 18">
            <a:extLst>
              <a:ext uri="{FF2B5EF4-FFF2-40B4-BE49-F238E27FC236}">
                <a16:creationId xmlns:a16="http://schemas.microsoft.com/office/drawing/2014/main" id="{68268FD7-C8E1-4004-A4A0-E6666C40706E}"/>
              </a:ext>
            </a:extLst>
          </p:cNvPr>
          <p:cNvSpPr/>
          <p:nvPr/>
        </p:nvSpPr>
        <p:spPr>
          <a:xfrm>
            <a:off x="3029188" y="6667500"/>
            <a:ext cx="2021800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defTabSz="914400" eaLnBrk="1" fontAlgn="auto" latinLnBrk="1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39393C"/>
                </a:solidFill>
                <a:effectLst/>
                <a:uLnTx/>
                <a:uFillTx/>
                <a:latin typeface="Pretendard Regular" panose="020B0600000101010101"/>
                <a:ea typeface="Pretendard Regular" panose="020B0600000101010101"/>
                <a:cs typeface="Playfair Display Bold" pitchFamily="34" charset="-120"/>
              </a:rPr>
              <a:t>주요 기능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Regular" panose="020B0600000101010101"/>
              <a:ea typeface="Pretendard Regular" panose="020B0600000101010101"/>
            </a:endParaRPr>
          </a:p>
        </p:txBody>
      </p:sp>
      <p:sp>
        <p:nvSpPr>
          <p:cNvPr id="129" name="Text 27">
            <a:extLst>
              <a:ext uri="{FF2B5EF4-FFF2-40B4-BE49-F238E27FC236}">
                <a16:creationId xmlns:a16="http://schemas.microsoft.com/office/drawing/2014/main" id="{CCDDBFCB-A8D1-4ADC-8E74-40000108FF95}"/>
              </a:ext>
            </a:extLst>
          </p:cNvPr>
          <p:cNvSpPr/>
          <p:nvPr/>
        </p:nvSpPr>
        <p:spPr>
          <a:xfrm>
            <a:off x="9879449" y="6664196"/>
            <a:ext cx="2021800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0" latinLnBrk="1">
              <a:lnSpc>
                <a:spcPts val="1950"/>
              </a:lnSpc>
            </a:pPr>
            <a:r>
              <a:rPr lang="en-US" sz="2800" b="1" kern="0" dirty="0">
                <a:solidFill>
                  <a:srgbClr val="39393C"/>
                </a:solidFill>
                <a:latin typeface="Pretendard Regular" panose="020B0600000101010101"/>
                <a:ea typeface="Pretendard Regular" panose="020B0600000101010101"/>
                <a:cs typeface="Playfair Display Bold" pitchFamily="34" charset="-120"/>
              </a:rPr>
              <a:t>UX </a:t>
            </a:r>
            <a:r>
              <a:rPr lang="ko-KR" altLang="en-US" sz="2800" b="1" kern="0" dirty="0">
                <a:solidFill>
                  <a:srgbClr val="39393C"/>
                </a:solidFill>
                <a:latin typeface="Pretendard Regular" panose="020B0600000101010101"/>
                <a:ea typeface="Pretendard Regular" panose="020B0600000101010101"/>
                <a:cs typeface="Playfair Display Bold" pitchFamily="34" charset="-120"/>
              </a:rPr>
              <a:t>고려사항</a:t>
            </a:r>
          </a:p>
        </p:txBody>
      </p: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9F1018DB-BB57-48BA-9DA2-1723C2FAB50E}"/>
              </a:ext>
            </a:extLst>
          </p:cNvPr>
          <p:cNvCxnSpPr>
            <a:cxnSpLocks/>
          </p:cNvCxnSpPr>
          <p:nvPr/>
        </p:nvCxnSpPr>
        <p:spPr>
          <a:xfrm>
            <a:off x="2503646" y="6057900"/>
            <a:ext cx="1380315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10BFCBFC-F0E6-44B4-838B-F8CA3A074E2C}"/>
              </a:ext>
            </a:extLst>
          </p:cNvPr>
          <p:cNvCxnSpPr>
            <a:cxnSpLocks/>
          </p:cNvCxnSpPr>
          <p:nvPr/>
        </p:nvCxnSpPr>
        <p:spPr>
          <a:xfrm flipV="1">
            <a:off x="9133046" y="2900583"/>
            <a:ext cx="0" cy="679346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 4">
            <a:extLst>
              <a:ext uri="{FF2B5EF4-FFF2-40B4-BE49-F238E27FC236}">
                <a16:creationId xmlns:a16="http://schemas.microsoft.com/office/drawing/2014/main" id="{D5C68E1E-09C4-4D1F-BB32-800640A10800}"/>
              </a:ext>
            </a:extLst>
          </p:cNvPr>
          <p:cNvSpPr/>
          <p:nvPr/>
        </p:nvSpPr>
        <p:spPr>
          <a:xfrm>
            <a:off x="3010494" y="3961564"/>
            <a:ext cx="6304153" cy="1993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lvl="0" indent="-342900" latinLnBrk="1">
              <a:buFont typeface="Arial" panose="020B0604020202020204" pitchFamily="34" charset="0"/>
              <a:buChar char="•"/>
            </a:pPr>
            <a:r>
              <a:rPr lang="ko-KR" altLang="en-US" sz="2400" kern="0" dirty="0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빠른 렌더링과 최적화된 빌드</a:t>
            </a:r>
            <a:endParaRPr lang="en-US" altLang="ko-KR" sz="2400" kern="0" dirty="0">
              <a:latin typeface="Pretendard Regular" panose="020B0600000101010101"/>
              <a:ea typeface="Pretendard Regular" panose="020B0600000101010101"/>
              <a:cs typeface="Open Sans" pitchFamily="34" charset="-120"/>
            </a:endParaRPr>
          </a:p>
          <a:p>
            <a:pPr marL="342900" lvl="0" indent="-342900" latinLnBrk="1">
              <a:buFont typeface="Arial" panose="020B0604020202020204" pitchFamily="34" charset="0"/>
              <a:buChar char="•"/>
            </a:pPr>
            <a:r>
              <a:rPr lang="ko-KR" altLang="en-US" sz="2400" kern="0" dirty="0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직관적인 상태 관리</a:t>
            </a:r>
            <a:endParaRPr lang="en-US" altLang="ko-KR" sz="2400" kern="0" dirty="0">
              <a:latin typeface="Pretendard Regular" panose="020B0600000101010101"/>
              <a:ea typeface="Pretendard Regular" panose="020B0600000101010101"/>
              <a:cs typeface="Open Sans" pitchFamily="34" charset="-120"/>
            </a:endParaRPr>
          </a:p>
          <a:p>
            <a:pPr marL="342900" lvl="0" indent="-342900" latinLnBrk="1">
              <a:buFont typeface="Arial" panose="020B0604020202020204" pitchFamily="34" charset="0"/>
              <a:buChar char="•"/>
            </a:pPr>
            <a:r>
              <a:rPr lang="ko-KR" altLang="en-US" sz="2400" kern="0" dirty="0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가벼운 번들 사이즈</a:t>
            </a:r>
            <a:endParaRPr lang="en-US" altLang="ko-KR" sz="2400" kern="0" dirty="0">
              <a:latin typeface="Pretendard Regular" panose="020B0600000101010101"/>
              <a:ea typeface="Pretendard Regular" panose="020B0600000101010101"/>
              <a:cs typeface="Open Sans" pitchFamily="34" charset="-120"/>
            </a:endParaRPr>
          </a:p>
        </p:txBody>
      </p:sp>
      <p:sp>
        <p:nvSpPr>
          <p:cNvPr id="34" name="Text 4">
            <a:extLst>
              <a:ext uri="{FF2B5EF4-FFF2-40B4-BE49-F238E27FC236}">
                <a16:creationId xmlns:a16="http://schemas.microsoft.com/office/drawing/2014/main" id="{C0B31111-6BDA-4827-AC6C-ECA59E8C917A}"/>
              </a:ext>
            </a:extLst>
          </p:cNvPr>
          <p:cNvSpPr/>
          <p:nvPr/>
        </p:nvSpPr>
        <p:spPr>
          <a:xfrm>
            <a:off x="9922351" y="3961564"/>
            <a:ext cx="6304153" cy="1616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lvl="0" indent="-457200" latinLnBrk="1">
              <a:buAutoNum type="arabicPeriod"/>
            </a:pPr>
            <a:r>
              <a:rPr lang="ko-KR" altLang="en-US" sz="2400" kern="0" dirty="0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버튼 클릭으로 시작</a:t>
            </a:r>
            <a:endParaRPr lang="en-US" altLang="ko-KR" sz="2400" kern="0" dirty="0">
              <a:latin typeface="Pretendard Regular" panose="020B0600000101010101"/>
              <a:ea typeface="Pretendard Regular" panose="020B0600000101010101"/>
              <a:cs typeface="Open Sans" pitchFamily="34" charset="-120"/>
            </a:endParaRPr>
          </a:p>
          <a:p>
            <a:pPr marL="457200" lvl="0" indent="-457200" latinLnBrk="1">
              <a:buAutoNum type="arabicPeriod"/>
            </a:pPr>
            <a:r>
              <a:rPr lang="en-US" altLang="ko-KR" sz="2400" kern="0" dirty="0" err="1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Zonos</a:t>
            </a:r>
            <a:r>
              <a:rPr lang="en-US" altLang="ko-KR" sz="2400" kern="0" dirty="0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 TTS, </a:t>
            </a:r>
            <a:r>
              <a:rPr lang="en-US" altLang="ko-KR" sz="2400" kern="0" dirty="0" err="1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gTTS</a:t>
            </a:r>
            <a:r>
              <a:rPr lang="en-US" altLang="ko-KR" sz="2400" kern="0" dirty="0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 </a:t>
            </a:r>
            <a:r>
              <a:rPr lang="ko-KR" altLang="en-US" sz="2400" kern="0" dirty="0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음성 출력</a:t>
            </a:r>
            <a:endParaRPr lang="en-US" altLang="ko-KR" sz="2400" kern="0" dirty="0">
              <a:latin typeface="Pretendard Regular" panose="020B0600000101010101"/>
              <a:ea typeface="Pretendard Regular" panose="020B0600000101010101"/>
              <a:cs typeface="Open Sans" pitchFamily="34" charset="-120"/>
            </a:endParaRPr>
          </a:p>
          <a:p>
            <a:pPr marL="457200" lvl="0" indent="-457200" latinLnBrk="1">
              <a:buAutoNum type="arabicPeriod"/>
            </a:pPr>
            <a:r>
              <a:rPr lang="ko-KR" altLang="en-US" sz="2400" kern="0" dirty="0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마이크 녹음 및 전송</a:t>
            </a:r>
            <a:endParaRPr lang="en-US" altLang="ko-KR" sz="2400" kern="0" dirty="0">
              <a:latin typeface="Pretendard Regular" panose="020B0600000101010101"/>
              <a:ea typeface="Pretendard Regular" panose="020B0600000101010101"/>
              <a:cs typeface="Open Sans" pitchFamily="34" charset="-120"/>
            </a:endParaRPr>
          </a:p>
          <a:p>
            <a:pPr marL="457200" lvl="0" indent="-457200" latinLnBrk="1">
              <a:buAutoNum type="arabicPeriod"/>
            </a:pPr>
            <a:r>
              <a:rPr lang="ko-KR" altLang="en-US" sz="2400" kern="0" dirty="0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결과 확인 및 다음 질문</a:t>
            </a:r>
            <a:endParaRPr lang="en-US" altLang="ko-KR" sz="2400" kern="0" dirty="0">
              <a:latin typeface="Pretendard Regular" panose="020B0600000101010101"/>
              <a:ea typeface="Pretendard Regular" panose="020B0600000101010101"/>
              <a:cs typeface="Open Sans" pitchFamily="34" charset="-120"/>
            </a:endParaRPr>
          </a:p>
        </p:txBody>
      </p:sp>
      <p:sp>
        <p:nvSpPr>
          <p:cNvPr id="35" name="Text 4">
            <a:extLst>
              <a:ext uri="{FF2B5EF4-FFF2-40B4-BE49-F238E27FC236}">
                <a16:creationId xmlns:a16="http://schemas.microsoft.com/office/drawing/2014/main" id="{D4A4AAD4-5FEA-4D76-AD8F-2739BF4C5D81}"/>
              </a:ext>
            </a:extLst>
          </p:cNvPr>
          <p:cNvSpPr/>
          <p:nvPr/>
        </p:nvSpPr>
        <p:spPr>
          <a:xfrm>
            <a:off x="3001395" y="7659388"/>
            <a:ext cx="6304153" cy="1616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lvl="0" indent="-342900" latinLnBrk="1">
              <a:buFont typeface="Arial" panose="020B0604020202020204" pitchFamily="34" charset="0"/>
              <a:buChar char="•"/>
            </a:pPr>
            <a:r>
              <a:rPr lang="en-US" altLang="ko-KR" sz="2400" kern="0" dirty="0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TTS </a:t>
            </a:r>
            <a:r>
              <a:rPr lang="ko-KR" altLang="en-US" sz="2400" kern="0" dirty="0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기반 문항 출력 및 답안 선택</a:t>
            </a:r>
            <a:endParaRPr lang="en-US" altLang="ko-KR" sz="2400" kern="0" dirty="0">
              <a:latin typeface="Pretendard Regular" panose="020B0600000101010101"/>
              <a:ea typeface="Pretendard Regular" panose="020B0600000101010101"/>
              <a:cs typeface="Open Sans" pitchFamily="34" charset="-120"/>
            </a:endParaRPr>
          </a:p>
          <a:p>
            <a:pPr marL="342900" lvl="0" indent="-342900" latinLnBrk="1">
              <a:buFont typeface="Arial" panose="020B0604020202020204" pitchFamily="34" charset="0"/>
              <a:buChar char="•"/>
            </a:pPr>
            <a:r>
              <a:rPr lang="ko-KR" altLang="en-US" sz="2400" kern="0" dirty="0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사용자 응답 전송</a:t>
            </a:r>
            <a:endParaRPr lang="en-US" altLang="ko-KR" sz="2400" kern="0" dirty="0">
              <a:latin typeface="Pretendard Regular" panose="020B0600000101010101"/>
              <a:ea typeface="Pretendard Regular" panose="020B0600000101010101"/>
              <a:cs typeface="Open Sans" pitchFamily="34" charset="-120"/>
            </a:endParaRPr>
          </a:p>
          <a:p>
            <a:pPr marL="342900" lvl="0" indent="-342900" latinLnBrk="1">
              <a:buFont typeface="Arial" panose="020B0604020202020204" pitchFamily="34" charset="0"/>
              <a:buChar char="•"/>
            </a:pPr>
            <a:r>
              <a:rPr lang="en-US" altLang="ko-KR" sz="2400" kern="0" dirty="0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API </a:t>
            </a:r>
            <a:r>
              <a:rPr lang="ko-KR" altLang="en-US" sz="2400" kern="0" dirty="0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연동 및 결과 시각화</a:t>
            </a:r>
            <a:endParaRPr lang="en-US" altLang="ko-KR" sz="2400" kern="0" dirty="0">
              <a:latin typeface="Pretendard Regular" panose="020B0600000101010101"/>
              <a:ea typeface="Pretendard Regular" panose="020B0600000101010101"/>
              <a:cs typeface="Open Sans" pitchFamily="34" charset="-120"/>
            </a:endParaRPr>
          </a:p>
        </p:txBody>
      </p:sp>
      <p:sp>
        <p:nvSpPr>
          <p:cNvPr id="36" name="Text 4">
            <a:extLst>
              <a:ext uri="{FF2B5EF4-FFF2-40B4-BE49-F238E27FC236}">
                <a16:creationId xmlns:a16="http://schemas.microsoft.com/office/drawing/2014/main" id="{6B910715-49A4-45BB-8DE8-CE3F0640FFA1}"/>
              </a:ext>
            </a:extLst>
          </p:cNvPr>
          <p:cNvSpPr/>
          <p:nvPr/>
        </p:nvSpPr>
        <p:spPr>
          <a:xfrm>
            <a:off x="3009357" y="7049594"/>
            <a:ext cx="6304153" cy="487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0" latinLnBrk="1"/>
            <a:r>
              <a:rPr lang="ko-KR" altLang="en-US" sz="2400" kern="0" dirty="0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음성 중심 인터페이스로 접근성을 높임</a:t>
            </a:r>
            <a:endParaRPr lang="en-US" altLang="ko-KR" sz="2400" kern="0" dirty="0">
              <a:latin typeface="Pretendard Regular" panose="020B0600000101010101"/>
              <a:ea typeface="Pretendard Regular" panose="020B0600000101010101"/>
              <a:cs typeface="Open Sans" pitchFamily="34" charset="-120"/>
            </a:endParaRPr>
          </a:p>
        </p:txBody>
      </p:sp>
      <p:sp>
        <p:nvSpPr>
          <p:cNvPr id="37" name="Text 4">
            <a:extLst>
              <a:ext uri="{FF2B5EF4-FFF2-40B4-BE49-F238E27FC236}">
                <a16:creationId xmlns:a16="http://schemas.microsoft.com/office/drawing/2014/main" id="{6D065245-D55A-41B1-AB0E-131D6C6C960A}"/>
              </a:ext>
            </a:extLst>
          </p:cNvPr>
          <p:cNvSpPr/>
          <p:nvPr/>
        </p:nvSpPr>
        <p:spPr>
          <a:xfrm>
            <a:off x="9879449" y="7048500"/>
            <a:ext cx="6304153" cy="487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0" latinLnBrk="1"/>
            <a:r>
              <a:rPr lang="ko-KR" altLang="en-US" sz="2400" kern="0" dirty="0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모든 연령층이 쉽게 사용할 수 있도록 설계</a:t>
            </a:r>
            <a:endParaRPr lang="en-US" altLang="ko-KR" sz="2400" kern="0" dirty="0">
              <a:latin typeface="Pretendard Regular" panose="020B0600000101010101"/>
              <a:ea typeface="Pretendard Regular" panose="020B0600000101010101"/>
              <a:cs typeface="Open Sans" pitchFamily="34" charset="-120"/>
            </a:endParaRPr>
          </a:p>
        </p:txBody>
      </p:sp>
      <p:sp>
        <p:nvSpPr>
          <p:cNvPr id="38" name="Text 4">
            <a:extLst>
              <a:ext uri="{FF2B5EF4-FFF2-40B4-BE49-F238E27FC236}">
                <a16:creationId xmlns:a16="http://schemas.microsoft.com/office/drawing/2014/main" id="{8488D0D8-70CA-444B-9965-3D8321FFAE18}"/>
              </a:ext>
            </a:extLst>
          </p:cNvPr>
          <p:cNvSpPr/>
          <p:nvPr/>
        </p:nvSpPr>
        <p:spPr>
          <a:xfrm>
            <a:off x="9879449" y="3272192"/>
            <a:ext cx="6304153" cy="487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0" latinLnBrk="1"/>
            <a:r>
              <a:rPr lang="ko-KR" altLang="en-US" sz="2400" kern="0" dirty="0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단계별 진행</a:t>
            </a:r>
            <a:endParaRPr lang="en-US" altLang="ko-KR" sz="2400" kern="0" dirty="0">
              <a:latin typeface="Pretendard Regular" panose="020B0600000101010101"/>
              <a:ea typeface="Pretendard Regular" panose="020B0600000101010101"/>
              <a:cs typeface="Open Sans" pitchFamily="34" charset="-120"/>
            </a:endParaRPr>
          </a:p>
        </p:txBody>
      </p:sp>
      <p:sp>
        <p:nvSpPr>
          <p:cNvPr id="40" name="Text 4">
            <a:extLst>
              <a:ext uri="{FF2B5EF4-FFF2-40B4-BE49-F238E27FC236}">
                <a16:creationId xmlns:a16="http://schemas.microsoft.com/office/drawing/2014/main" id="{1FE14E32-5B1B-4404-A7FB-27F146F51472}"/>
              </a:ext>
            </a:extLst>
          </p:cNvPr>
          <p:cNvSpPr/>
          <p:nvPr/>
        </p:nvSpPr>
        <p:spPr>
          <a:xfrm>
            <a:off x="9926444" y="7659388"/>
            <a:ext cx="6304153" cy="1348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lvl="0" indent="-342900" latinLnBrk="1">
              <a:buFont typeface="Arial" panose="020B0604020202020204" pitchFamily="34" charset="0"/>
              <a:buChar char="•"/>
            </a:pPr>
            <a:r>
              <a:rPr lang="ko-KR" altLang="en-US" sz="2400" kern="0" dirty="0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음성과 텍스트 모두 사용</a:t>
            </a:r>
            <a:endParaRPr lang="en-US" altLang="ko-KR" sz="2400" kern="0" dirty="0">
              <a:latin typeface="Pretendard Regular" panose="020B0600000101010101"/>
              <a:ea typeface="Pretendard Regular" panose="020B0600000101010101"/>
              <a:cs typeface="Open Sans" pitchFamily="34" charset="-120"/>
            </a:endParaRPr>
          </a:p>
          <a:p>
            <a:pPr marL="342900" lvl="0" indent="-342900" latinLnBrk="1">
              <a:buFont typeface="Arial" panose="020B0604020202020204" pitchFamily="34" charset="0"/>
              <a:buChar char="•"/>
            </a:pPr>
            <a:r>
              <a:rPr lang="ko-KR" altLang="en-US" sz="2400" kern="0" dirty="0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시각적 피드백 제공</a:t>
            </a:r>
            <a:endParaRPr lang="en-US" altLang="ko-KR" sz="2400" kern="0" dirty="0">
              <a:latin typeface="Pretendard Regular" panose="020B0600000101010101"/>
              <a:ea typeface="Pretendard Regular" panose="020B0600000101010101"/>
              <a:cs typeface="Open Sans" pitchFamily="34" charset="-120"/>
            </a:endParaRPr>
          </a:p>
          <a:p>
            <a:pPr marL="342900" lvl="0" indent="-342900" latinLnBrk="1">
              <a:buFont typeface="Arial" panose="020B0604020202020204" pitchFamily="34" charset="0"/>
              <a:buChar char="•"/>
            </a:pPr>
            <a:r>
              <a:rPr lang="ko-KR" altLang="en-US" sz="2400" kern="0" dirty="0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아동 및 고령자용 단순 </a:t>
            </a:r>
            <a:r>
              <a:rPr lang="en-US" altLang="ko-KR" sz="2400" kern="0" dirty="0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569057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6" name="Picture 3">
            <a:extLst>
              <a:ext uri="{FF2B5EF4-FFF2-40B4-BE49-F238E27FC236}">
                <a16:creationId xmlns:a16="http://schemas.microsoft.com/office/drawing/2014/main" id="{A515BD59-1D02-4B6D-9048-599EDC808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AB7AA57A-A071-46A4-9338-BF3A28BCA660}"/>
              </a:ext>
            </a:extLst>
          </p:cNvPr>
          <p:cNvSpPr/>
          <p:nvPr/>
        </p:nvSpPr>
        <p:spPr>
          <a:xfrm>
            <a:off x="1600200" y="2348897"/>
            <a:ext cx="15087598" cy="72142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Regular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800100"/>
            <a:ext cx="20447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altLang="en-US" sz="1900" spc="100" dirty="0">
                <a:solidFill>
                  <a:srgbClr val="FFFFFF"/>
                </a:solidFill>
                <a:latin typeface="Pretendard Medium"/>
              </a:rPr>
              <a:t>기술 스택</a:t>
            </a:r>
            <a:endParaRPr lang="en-US" sz="1900" b="0" i="0" u="none" strike="noStrike" spc="100" dirty="0">
              <a:solidFill>
                <a:srgbClr val="FFFFFF"/>
              </a:solidFill>
              <a:latin typeface="Pretendard Medium"/>
            </a:endParaRP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91000" y="1327150"/>
            <a:ext cx="97155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5500" b="1" dirty="0" err="1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백엔드</a:t>
            </a:r>
            <a:endParaRPr lang="ko-KR" sz="5500" b="1" i="0" u="none" strike="noStrike" dirty="0">
              <a:solidFill>
                <a:srgbClr val="00074E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0C04F0-F344-2E21-D76F-0A8A7B43B2C2}"/>
              </a:ext>
            </a:extLst>
          </p:cNvPr>
          <p:cNvSpPr txBox="1"/>
          <p:nvPr/>
        </p:nvSpPr>
        <p:spPr>
          <a:xfrm>
            <a:off x="8766114" y="9855805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- 3 -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5" name="Text 3">
            <a:extLst>
              <a:ext uri="{FF2B5EF4-FFF2-40B4-BE49-F238E27FC236}">
                <a16:creationId xmlns:a16="http://schemas.microsoft.com/office/drawing/2014/main" id="{590BF8DD-09AA-4FFF-8C1D-D0AF87D0A913}"/>
              </a:ext>
            </a:extLst>
          </p:cNvPr>
          <p:cNvSpPr/>
          <p:nvPr/>
        </p:nvSpPr>
        <p:spPr>
          <a:xfrm>
            <a:off x="2919692" y="2857500"/>
            <a:ext cx="2021800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defTabSz="914400" eaLnBrk="1" fontAlgn="auto" latinLnBrk="1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39393C"/>
                </a:solidFill>
                <a:effectLst/>
                <a:uLnTx/>
                <a:uFillTx/>
                <a:latin typeface="Pretendard Regular"/>
                <a:ea typeface="Playfair Display Bold" pitchFamily="34" charset="-122"/>
                <a:cs typeface="Playfair Display Bold" pitchFamily="34" charset="-120"/>
              </a:rPr>
              <a:t>사용 기술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Regular"/>
            </a:endParaRPr>
          </a:p>
        </p:txBody>
      </p:sp>
      <p:sp>
        <p:nvSpPr>
          <p:cNvPr id="112" name="Text 10">
            <a:extLst>
              <a:ext uri="{FF2B5EF4-FFF2-40B4-BE49-F238E27FC236}">
                <a16:creationId xmlns:a16="http://schemas.microsoft.com/office/drawing/2014/main" id="{D5DC7927-864F-45FD-9563-7282B6E3EF1B}"/>
              </a:ext>
            </a:extLst>
          </p:cNvPr>
          <p:cNvSpPr/>
          <p:nvPr/>
        </p:nvSpPr>
        <p:spPr>
          <a:xfrm>
            <a:off x="9414569" y="3621048"/>
            <a:ext cx="242530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eaLnBrk="1" fontAlgn="auto" latinLnBrk="1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Regular"/>
            </a:endParaRPr>
          </a:p>
        </p:txBody>
      </p:sp>
      <p:sp>
        <p:nvSpPr>
          <p:cNvPr id="113" name="Text 11">
            <a:extLst>
              <a:ext uri="{FF2B5EF4-FFF2-40B4-BE49-F238E27FC236}">
                <a16:creationId xmlns:a16="http://schemas.microsoft.com/office/drawing/2014/main" id="{2F7BC344-192E-4B43-B8DA-99F0869564C7}"/>
              </a:ext>
            </a:extLst>
          </p:cNvPr>
          <p:cNvSpPr/>
          <p:nvPr/>
        </p:nvSpPr>
        <p:spPr>
          <a:xfrm>
            <a:off x="9879449" y="2857500"/>
            <a:ext cx="2021800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defTabSz="914400" eaLnBrk="1" fontAlgn="auto" latinLnBrk="1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39393C"/>
                </a:solidFill>
                <a:effectLst/>
                <a:uLnTx/>
                <a:uFillTx/>
                <a:latin typeface="Pretendard Regular"/>
                <a:ea typeface="Playfair Display Bold" pitchFamily="34" charset="-122"/>
                <a:cs typeface="Playfair Display Bold" pitchFamily="34" charset="-120"/>
              </a:rPr>
              <a:t>주요 기능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Regular"/>
            </a:endParaRPr>
          </a:p>
        </p:txBody>
      </p:sp>
      <p:sp>
        <p:nvSpPr>
          <p:cNvPr id="120" name="Text 18">
            <a:extLst>
              <a:ext uri="{FF2B5EF4-FFF2-40B4-BE49-F238E27FC236}">
                <a16:creationId xmlns:a16="http://schemas.microsoft.com/office/drawing/2014/main" id="{68268FD7-C8E1-4004-A4A0-E6666C40706E}"/>
              </a:ext>
            </a:extLst>
          </p:cNvPr>
          <p:cNvSpPr/>
          <p:nvPr/>
        </p:nvSpPr>
        <p:spPr>
          <a:xfrm>
            <a:off x="2907594" y="6073022"/>
            <a:ext cx="3676412" cy="62741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marR="0" lvl="0" indent="0" defTabSz="914400" eaLnBrk="1" fontAlgn="auto" latinLnBrk="1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39393C"/>
                </a:solidFill>
                <a:effectLst/>
                <a:uLnTx/>
                <a:uFillTx/>
                <a:latin typeface="Pretendard Regular"/>
                <a:ea typeface="Playfair Display Bold" pitchFamily="34" charset="-122"/>
                <a:cs typeface="Playfair Display Bold" pitchFamily="34" charset="-120"/>
              </a:rPr>
              <a:t>음성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39393C"/>
                </a:solidFill>
                <a:effectLst/>
                <a:uLnTx/>
                <a:uFillTx/>
                <a:latin typeface="Pretendard Regular"/>
                <a:ea typeface="Playfair Display Bold" pitchFamily="34" charset="-122"/>
                <a:cs typeface="Playfair Display Bold" pitchFamily="34" charset="-120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39393C"/>
                </a:solidFill>
                <a:effectLst/>
                <a:uLnTx/>
                <a:uFillTx/>
                <a:latin typeface="Pretendard Regular"/>
                <a:ea typeface="Playfair Display Bold" pitchFamily="34" charset="-122"/>
                <a:cs typeface="Playfair Display Bold" pitchFamily="34" charset="-120"/>
              </a:rPr>
              <a:t>처리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39393C"/>
                </a:solidFill>
                <a:effectLst/>
                <a:uLnTx/>
                <a:uFillTx/>
                <a:latin typeface="Pretendard Regular"/>
                <a:ea typeface="Playfair Display Bold" pitchFamily="34" charset="-122"/>
                <a:cs typeface="Playfair Display Bold" pitchFamily="34" charset="-120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39393C"/>
                </a:solidFill>
                <a:effectLst/>
                <a:uLnTx/>
                <a:uFillTx/>
                <a:latin typeface="Pretendard Regular"/>
                <a:ea typeface="Playfair Display Bold" pitchFamily="34" charset="-122"/>
                <a:cs typeface="Playfair Display Bold" pitchFamily="34" charset="-120"/>
              </a:rPr>
              <a:t>파이프라인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Regular"/>
            </a:endParaRPr>
          </a:p>
        </p:txBody>
      </p:sp>
      <p:sp>
        <p:nvSpPr>
          <p:cNvPr id="129" name="Text 27">
            <a:extLst>
              <a:ext uri="{FF2B5EF4-FFF2-40B4-BE49-F238E27FC236}">
                <a16:creationId xmlns:a16="http://schemas.microsoft.com/office/drawing/2014/main" id="{CCDDBFCB-A8D1-4ADC-8E74-40000108FF95}"/>
              </a:ext>
            </a:extLst>
          </p:cNvPr>
          <p:cNvSpPr/>
          <p:nvPr/>
        </p:nvSpPr>
        <p:spPr>
          <a:xfrm>
            <a:off x="9879449" y="6249992"/>
            <a:ext cx="2021800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defTabSz="914400" eaLnBrk="1" fontAlgn="auto" latinLnBrk="1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kern="0" dirty="0">
                <a:solidFill>
                  <a:srgbClr val="39393C"/>
                </a:solidFill>
                <a:latin typeface="Pretendard Regular"/>
                <a:ea typeface="Playfair Display Bold" pitchFamily="34" charset="-122"/>
              </a:rPr>
              <a:t>문제 해결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Regular"/>
            </a:endParaRPr>
          </a:p>
        </p:txBody>
      </p: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9F1018DB-BB57-48BA-9DA2-1723C2FAB50E}"/>
              </a:ext>
            </a:extLst>
          </p:cNvPr>
          <p:cNvCxnSpPr>
            <a:cxnSpLocks/>
          </p:cNvCxnSpPr>
          <p:nvPr/>
        </p:nvCxnSpPr>
        <p:spPr>
          <a:xfrm>
            <a:off x="2503646" y="5905500"/>
            <a:ext cx="1380315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10BFCBFC-F0E6-44B4-838B-F8CA3A074E2C}"/>
              </a:ext>
            </a:extLst>
          </p:cNvPr>
          <p:cNvCxnSpPr>
            <a:cxnSpLocks/>
          </p:cNvCxnSpPr>
          <p:nvPr/>
        </p:nvCxnSpPr>
        <p:spPr>
          <a:xfrm flipV="1">
            <a:off x="9133046" y="2900583"/>
            <a:ext cx="0" cy="679346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 4">
            <a:extLst>
              <a:ext uri="{FF2B5EF4-FFF2-40B4-BE49-F238E27FC236}">
                <a16:creationId xmlns:a16="http://schemas.microsoft.com/office/drawing/2014/main" id="{898D7355-91E3-4301-8E07-737D1BC091C0}"/>
              </a:ext>
            </a:extLst>
          </p:cNvPr>
          <p:cNvSpPr/>
          <p:nvPr/>
        </p:nvSpPr>
        <p:spPr>
          <a:xfrm>
            <a:off x="2952995" y="3938113"/>
            <a:ext cx="6304153" cy="1616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lvl="0" indent="-342900" latinLnBrk="1">
              <a:buFont typeface="Arial" panose="020B0604020202020204" pitchFamily="34" charset="0"/>
              <a:buChar char="•"/>
            </a:pPr>
            <a:r>
              <a:rPr lang="en-US" altLang="ko-KR" sz="2400" kern="0" dirty="0" err="1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Zonos</a:t>
            </a:r>
            <a:r>
              <a:rPr lang="en-US" altLang="ko-KR" sz="2400" kern="0" dirty="0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 v0.1 </a:t>
            </a:r>
            <a:r>
              <a:rPr lang="ko-KR" altLang="en-US" sz="2400" kern="0" dirty="0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고품질 음성합성</a:t>
            </a:r>
            <a:endParaRPr lang="en-US" altLang="ko-KR" sz="2400" kern="0" dirty="0">
              <a:latin typeface="Pretendard Regular" panose="020B0600000101010101"/>
              <a:ea typeface="Pretendard Regular" panose="020B0600000101010101"/>
              <a:cs typeface="Open Sans" pitchFamily="34" charset="-120"/>
            </a:endParaRPr>
          </a:p>
          <a:p>
            <a:pPr marL="342900" lvl="0" indent="-342900" latinLnBrk="1">
              <a:buFont typeface="Arial" panose="020B0604020202020204" pitchFamily="34" charset="0"/>
              <a:buChar char="•"/>
            </a:pPr>
            <a:r>
              <a:rPr lang="en-US" altLang="ko-KR" sz="2400" kern="0" dirty="0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Whisper(medium) </a:t>
            </a:r>
            <a:r>
              <a:rPr lang="ko-KR" altLang="en-US" sz="2400" kern="0" dirty="0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다국적 음성인식</a:t>
            </a:r>
            <a:endParaRPr lang="en-US" altLang="ko-KR" sz="2400" kern="0" dirty="0">
              <a:latin typeface="Pretendard Regular" panose="020B0600000101010101"/>
              <a:ea typeface="Pretendard Regular" panose="020B0600000101010101"/>
              <a:cs typeface="Open Sans" pitchFamily="34" charset="-120"/>
            </a:endParaRPr>
          </a:p>
          <a:p>
            <a:pPr marL="342900" lvl="0" indent="-342900" latinLnBrk="1">
              <a:buFont typeface="Arial" panose="020B0604020202020204" pitchFamily="34" charset="0"/>
              <a:buChar char="•"/>
            </a:pPr>
            <a:r>
              <a:rPr lang="en-US" altLang="ko-KR" sz="2400" kern="0" dirty="0" err="1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Ffmpeg</a:t>
            </a:r>
            <a:r>
              <a:rPr lang="en-US" altLang="ko-KR" sz="2400" kern="0" dirty="0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 </a:t>
            </a:r>
            <a:r>
              <a:rPr lang="ko-KR" altLang="en-US" sz="2400" kern="0" dirty="0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오디오 </a:t>
            </a:r>
            <a:r>
              <a:rPr lang="ko-KR" altLang="en-US" sz="2400" kern="0" dirty="0" err="1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전처리</a:t>
            </a:r>
            <a:endParaRPr lang="en-US" altLang="ko-KR" sz="2400" kern="0" dirty="0">
              <a:latin typeface="Pretendard Regular" panose="020B0600000101010101"/>
              <a:ea typeface="Pretendard Regular" panose="020B0600000101010101"/>
              <a:cs typeface="Open Sans" pitchFamily="34" charset="-120"/>
            </a:endParaRPr>
          </a:p>
          <a:p>
            <a:pPr marL="342900" lvl="0" indent="-342900" latinLnBrk="1">
              <a:buFont typeface="Arial" panose="020B0604020202020204" pitchFamily="34" charset="0"/>
              <a:buChar char="•"/>
            </a:pPr>
            <a:r>
              <a:rPr lang="en-US" altLang="ko-KR" sz="2400" kern="0" dirty="0" err="1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RapidFuzz</a:t>
            </a:r>
            <a:r>
              <a:rPr lang="en-US" altLang="ko-KR" sz="2400" kern="0" dirty="0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 STT </a:t>
            </a:r>
            <a:r>
              <a:rPr lang="ko-KR" altLang="en-US" sz="2400" kern="0" dirty="0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결과 정규화</a:t>
            </a:r>
            <a:endParaRPr lang="en-US" altLang="ko-KR" sz="2400" kern="0" dirty="0">
              <a:latin typeface="Pretendard Regular" panose="020B0600000101010101"/>
              <a:ea typeface="Pretendard Regular" panose="020B0600000101010101"/>
              <a:cs typeface="Open Sans" pitchFamily="34" charset="-120"/>
            </a:endParaRPr>
          </a:p>
        </p:txBody>
      </p:sp>
      <p:sp>
        <p:nvSpPr>
          <p:cNvPr id="42" name="Text 4">
            <a:extLst>
              <a:ext uri="{FF2B5EF4-FFF2-40B4-BE49-F238E27FC236}">
                <a16:creationId xmlns:a16="http://schemas.microsoft.com/office/drawing/2014/main" id="{0C6D315D-D53B-4A4C-911A-F8107DFCF581}"/>
              </a:ext>
            </a:extLst>
          </p:cNvPr>
          <p:cNvSpPr/>
          <p:nvPr/>
        </p:nvSpPr>
        <p:spPr>
          <a:xfrm>
            <a:off x="2919692" y="3246077"/>
            <a:ext cx="6304153" cy="462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0" latinLnBrk="1"/>
            <a:r>
              <a:rPr lang="en-US" altLang="ko-KR" sz="2400" kern="0" dirty="0" err="1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FastAPI</a:t>
            </a:r>
            <a:r>
              <a:rPr lang="en-US" altLang="ko-KR" sz="2400" kern="0" dirty="0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 </a:t>
            </a:r>
            <a:r>
              <a:rPr lang="ko-KR" altLang="en-US" sz="2400" kern="0" dirty="0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프레임워크</a:t>
            </a:r>
            <a:endParaRPr lang="en-US" altLang="ko-KR" sz="2400" kern="0" dirty="0">
              <a:latin typeface="Pretendard Regular" panose="020B0600000101010101"/>
              <a:ea typeface="Pretendard Regular" panose="020B0600000101010101"/>
              <a:cs typeface="Open Sans" pitchFamily="34" charset="-120"/>
            </a:endParaRPr>
          </a:p>
        </p:txBody>
      </p:sp>
      <p:sp>
        <p:nvSpPr>
          <p:cNvPr id="43" name="Text 4">
            <a:extLst>
              <a:ext uri="{FF2B5EF4-FFF2-40B4-BE49-F238E27FC236}">
                <a16:creationId xmlns:a16="http://schemas.microsoft.com/office/drawing/2014/main" id="{2FE644F0-22C5-4320-BE38-DB3BB16175E6}"/>
              </a:ext>
            </a:extLst>
          </p:cNvPr>
          <p:cNvSpPr/>
          <p:nvPr/>
        </p:nvSpPr>
        <p:spPr>
          <a:xfrm>
            <a:off x="9879449" y="3192314"/>
            <a:ext cx="6304153" cy="462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0" latinLnBrk="1"/>
            <a:r>
              <a:rPr lang="en-US" altLang="ko-KR" sz="2400" kern="0" dirty="0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REST API </a:t>
            </a:r>
            <a:r>
              <a:rPr lang="ko-KR" altLang="en-US" sz="2400" kern="0" dirty="0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기반으로 다양한 </a:t>
            </a:r>
            <a:r>
              <a:rPr lang="ko-KR" altLang="en-US" sz="2400" kern="0" dirty="0" err="1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엔드포인트</a:t>
            </a:r>
            <a:r>
              <a:rPr lang="ko-KR" altLang="en-US" sz="2400" kern="0" dirty="0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 제공</a:t>
            </a:r>
            <a:endParaRPr lang="en-US" altLang="ko-KR" sz="2400" kern="0" dirty="0">
              <a:latin typeface="Pretendard Regular" panose="020B0600000101010101"/>
              <a:ea typeface="Pretendard Regular" panose="020B0600000101010101"/>
              <a:cs typeface="Open Sans" pitchFamily="34" charset="-120"/>
            </a:endParaRPr>
          </a:p>
        </p:txBody>
      </p:sp>
      <p:sp>
        <p:nvSpPr>
          <p:cNvPr id="44" name="Text 4">
            <a:extLst>
              <a:ext uri="{FF2B5EF4-FFF2-40B4-BE49-F238E27FC236}">
                <a16:creationId xmlns:a16="http://schemas.microsoft.com/office/drawing/2014/main" id="{61B3F39B-161D-4930-9455-AB1B7ECA4DEF}"/>
              </a:ext>
            </a:extLst>
          </p:cNvPr>
          <p:cNvSpPr/>
          <p:nvPr/>
        </p:nvSpPr>
        <p:spPr>
          <a:xfrm>
            <a:off x="9879448" y="3859089"/>
            <a:ext cx="6304153" cy="1616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lvl="0" indent="-342900" latinLnBrk="1">
              <a:buFont typeface="Arial" panose="020B0604020202020204" pitchFamily="34" charset="0"/>
              <a:buChar char="•"/>
            </a:pPr>
            <a:r>
              <a:rPr lang="ko-KR" altLang="en-US" sz="2400" kern="0" dirty="0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설문 문항 음성 생성</a:t>
            </a:r>
            <a:endParaRPr lang="en-US" altLang="ko-KR" sz="2400" kern="0" dirty="0">
              <a:latin typeface="Pretendard Regular" panose="020B0600000101010101"/>
              <a:ea typeface="Pretendard Regular" panose="020B0600000101010101"/>
              <a:cs typeface="Open Sans" pitchFamily="34" charset="-120"/>
            </a:endParaRPr>
          </a:p>
          <a:p>
            <a:pPr marL="342900" lvl="0" indent="-342900" latinLnBrk="1">
              <a:buFont typeface="Arial" panose="020B0604020202020204" pitchFamily="34" charset="0"/>
              <a:buChar char="•"/>
            </a:pPr>
            <a:r>
              <a:rPr lang="ko-KR" altLang="en-US" sz="2400" kern="0" dirty="0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사용자 응답 분석</a:t>
            </a:r>
            <a:endParaRPr lang="en-US" altLang="ko-KR" sz="2400" kern="0" dirty="0">
              <a:latin typeface="Pretendard Regular" panose="020B0600000101010101"/>
              <a:ea typeface="Pretendard Regular" panose="020B0600000101010101"/>
              <a:cs typeface="Open Sans" pitchFamily="34" charset="-120"/>
            </a:endParaRPr>
          </a:p>
          <a:p>
            <a:pPr marL="342900" lvl="0" indent="-342900" latinLnBrk="1">
              <a:buFont typeface="Arial" panose="020B0604020202020204" pitchFamily="34" charset="0"/>
              <a:buChar char="•"/>
            </a:pPr>
            <a:r>
              <a:rPr lang="ko-KR" altLang="en-US" sz="2400" kern="0" dirty="0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인식률 향상 알고리즘 적용</a:t>
            </a:r>
            <a:endParaRPr lang="en-US" altLang="ko-KR" sz="2400" kern="0" dirty="0">
              <a:latin typeface="Pretendard Regular" panose="020B0600000101010101"/>
              <a:ea typeface="Pretendard Regular" panose="020B0600000101010101"/>
              <a:cs typeface="Open Sans" pitchFamily="34" charset="-120"/>
            </a:endParaRPr>
          </a:p>
        </p:txBody>
      </p:sp>
      <p:sp>
        <p:nvSpPr>
          <p:cNvPr id="45" name="Text 4">
            <a:extLst>
              <a:ext uri="{FF2B5EF4-FFF2-40B4-BE49-F238E27FC236}">
                <a16:creationId xmlns:a16="http://schemas.microsoft.com/office/drawing/2014/main" id="{DB9162A2-CEAB-4828-8F7E-7666B679CFB3}"/>
              </a:ext>
            </a:extLst>
          </p:cNvPr>
          <p:cNvSpPr/>
          <p:nvPr/>
        </p:nvSpPr>
        <p:spPr>
          <a:xfrm>
            <a:off x="9879447" y="6743700"/>
            <a:ext cx="6304153" cy="462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0" latinLnBrk="1"/>
            <a:r>
              <a:rPr lang="ko-KR" altLang="en-US" sz="2400" kern="0" dirty="0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다양한 기술적 장벽을 극복</a:t>
            </a:r>
            <a:endParaRPr lang="en-US" altLang="ko-KR" sz="2400" kern="0" dirty="0">
              <a:latin typeface="Pretendard Regular" panose="020B0600000101010101"/>
              <a:ea typeface="Pretendard Regular" panose="020B0600000101010101"/>
              <a:cs typeface="Open Sans" pitchFamily="34" charset="-120"/>
            </a:endParaRPr>
          </a:p>
        </p:txBody>
      </p:sp>
      <p:sp>
        <p:nvSpPr>
          <p:cNvPr id="46" name="Text 4">
            <a:extLst>
              <a:ext uri="{FF2B5EF4-FFF2-40B4-BE49-F238E27FC236}">
                <a16:creationId xmlns:a16="http://schemas.microsoft.com/office/drawing/2014/main" id="{968DEEE7-C76A-4639-A5B2-57A49C995148}"/>
              </a:ext>
            </a:extLst>
          </p:cNvPr>
          <p:cNvSpPr/>
          <p:nvPr/>
        </p:nvSpPr>
        <p:spPr>
          <a:xfrm>
            <a:off x="2919692" y="6738536"/>
            <a:ext cx="6304153" cy="462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0" latinLnBrk="1"/>
            <a:r>
              <a:rPr lang="ko-KR" altLang="en-US" sz="2400" kern="0" dirty="0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음성 처리 과정</a:t>
            </a:r>
            <a:endParaRPr lang="en-US" altLang="ko-KR" sz="2400" kern="0" dirty="0">
              <a:latin typeface="Pretendard Regular" panose="020B0600000101010101"/>
              <a:ea typeface="Pretendard Regular" panose="020B0600000101010101"/>
              <a:cs typeface="Open Sans" pitchFamily="34" charset="-120"/>
            </a:endParaRPr>
          </a:p>
        </p:txBody>
      </p:sp>
      <p:sp>
        <p:nvSpPr>
          <p:cNvPr id="47" name="Text 4">
            <a:extLst>
              <a:ext uri="{FF2B5EF4-FFF2-40B4-BE49-F238E27FC236}">
                <a16:creationId xmlns:a16="http://schemas.microsoft.com/office/drawing/2014/main" id="{F0BC8E01-0951-4859-8D70-C111AFA2A454}"/>
              </a:ext>
            </a:extLst>
          </p:cNvPr>
          <p:cNvSpPr/>
          <p:nvPr/>
        </p:nvSpPr>
        <p:spPr>
          <a:xfrm>
            <a:off x="2952993" y="7370348"/>
            <a:ext cx="6304153" cy="1963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lvl="0" indent="-457200" latinLnBrk="1">
              <a:buAutoNum type="arabicPeriod"/>
            </a:pPr>
            <a:r>
              <a:rPr lang="ko-KR" altLang="en-US" sz="2400" kern="0" dirty="0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녹음 파일 업로드</a:t>
            </a:r>
            <a:endParaRPr lang="en-US" altLang="ko-KR" sz="2400" kern="0" dirty="0">
              <a:latin typeface="Pretendard Regular" panose="020B0600000101010101"/>
              <a:ea typeface="Pretendard Regular" panose="020B0600000101010101"/>
              <a:cs typeface="Open Sans" pitchFamily="34" charset="-120"/>
            </a:endParaRPr>
          </a:p>
          <a:p>
            <a:pPr marL="457200" lvl="0" indent="-457200" latinLnBrk="1">
              <a:buAutoNum type="arabicPeriod"/>
            </a:pPr>
            <a:r>
              <a:rPr lang="en-US" altLang="ko-KR" sz="2400" kern="0" dirty="0" err="1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Ffmpeg</a:t>
            </a:r>
            <a:r>
              <a:rPr lang="ko-KR" altLang="en-US" sz="2400" kern="0" dirty="0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로 </a:t>
            </a:r>
            <a:r>
              <a:rPr lang="en-US" altLang="ko-KR" sz="2400" kern="0" dirty="0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WAV </a:t>
            </a:r>
            <a:r>
              <a:rPr lang="ko-KR" altLang="en-US" sz="2400" kern="0" dirty="0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변환</a:t>
            </a:r>
            <a:endParaRPr lang="en-US" altLang="ko-KR" sz="2400" kern="0" dirty="0">
              <a:latin typeface="Pretendard Regular" panose="020B0600000101010101"/>
              <a:ea typeface="Pretendard Regular" panose="020B0600000101010101"/>
              <a:cs typeface="Open Sans" pitchFamily="34" charset="-120"/>
            </a:endParaRPr>
          </a:p>
          <a:p>
            <a:pPr marL="457200" lvl="0" indent="-457200" latinLnBrk="1">
              <a:buAutoNum type="arabicPeriod"/>
            </a:pPr>
            <a:r>
              <a:rPr lang="en-US" altLang="ko-KR" sz="2400" kern="0" dirty="0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Whisper</a:t>
            </a:r>
            <a:r>
              <a:rPr lang="ko-KR" altLang="en-US" sz="2400" kern="0" dirty="0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로 텍스트 변환</a:t>
            </a:r>
            <a:endParaRPr lang="en-US" altLang="ko-KR" sz="2400" kern="0" dirty="0">
              <a:latin typeface="Pretendard Regular" panose="020B0600000101010101"/>
              <a:ea typeface="Pretendard Regular" panose="020B0600000101010101"/>
              <a:cs typeface="Open Sans" pitchFamily="34" charset="-120"/>
            </a:endParaRPr>
          </a:p>
          <a:p>
            <a:pPr marL="457200" lvl="0" indent="-457200" latinLnBrk="1">
              <a:buAutoNum type="arabicPeriod"/>
            </a:pPr>
            <a:r>
              <a:rPr lang="en-US" altLang="ko-KR" sz="2400" kern="0" dirty="0" err="1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RapidFuzz</a:t>
            </a:r>
            <a:r>
              <a:rPr lang="ko-KR" altLang="en-US" sz="2400" kern="0" dirty="0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로 최적 응답 선택</a:t>
            </a:r>
            <a:endParaRPr lang="en-US" altLang="ko-KR" sz="2400" kern="0" dirty="0">
              <a:latin typeface="Pretendard Regular" panose="020B0600000101010101"/>
              <a:ea typeface="Pretendard Regular" panose="020B0600000101010101"/>
              <a:cs typeface="Open Sans" pitchFamily="34" charset="-120"/>
            </a:endParaRPr>
          </a:p>
          <a:p>
            <a:pPr marL="457200" lvl="0" indent="-457200" latinLnBrk="1">
              <a:buAutoNum type="arabicPeriod"/>
            </a:pPr>
            <a:r>
              <a:rPr lang="en-US" altLang="ko-KR" sz="2400" kern="0" dirty="0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JSON </a:t>
            </a:r>
            <a:r>
              <a:rPr lang="ko-KR" altLang="en-US" sz="2400" kern="0" dirty="0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결과 반환</a:t>
            </a:r>
            <a:endParaRPr lang="en-US" altLang="ko-KR" sz="2400" kern="0" dirty="0">
              <a:latin typeface="Pretendard Regular" panose="020B0600000101010101"/>
              <a:ea typeface="Pretendard Regular" panose="020B0600000101010101"/>
              <a:cs typeface="Open Sans" pitchFamily="34" charset="-120"/>
            </a:endParaRPr>
          </a:p>
        </p:txBody>
      </p:sp>
      <p:sp>
        <p:nvSpPr>
          <p:cNvPr id="48" name="Text 4">
            <a:extLst>
              <a:ext uri="{FF2B5EF4-FFF2-40B4-BE49-F238E27FC236}">
                <a16:creationId xmlns:a16="http://schemas.microsoft.com/office/drawing/2014/main" id="{F9C7E7D1-C3EC-4727-BE30-1561BD60A345}"/>
              </a:ext>
            </a:extLst>
          </p:cNvPr>
          <p:cNvSpPr/>
          <p:nvPr/>
        </p:nvSpPr>
        <p:spPr>
          <a:xfrm>
            <a:off x="9879446" y="7299934"/>
            <a:ext cx="6304153" cy="1616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lvl="0" indent="-342900" latinLnBrk="1">
              <a:buFont typeface="Arial" panose="020B0604020202020204" pitchFamily="34" charset="0"/>
              <a:buChar char="•"/>
            </a:pPr>
            <a:r>
              <a:rPr lang="en-US" altLang="ko-KR" sz="2400" kern="0" dirty="0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STT </a:t>
            </a:r>
            <a:r>
              <a:rPr lang="ko-KR" altLang="en-US" sz="2400" kern="0" dirty="0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오차 보정 </a:t>
            </a:r>
            <a:r>
              <a:rPr lang="en-US" altLang="ko-KR" sz="2400" kern="0" dirty="0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(</a:t>
            </a:r>
            <a:r>
              <a:rPr lang="ko-KR" altLang="en-US" sz="2400" kern="0" dirty="0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특수기호</a:t>
            </a:r>
            <a:r>
              <a:rPr lang="en-US" altLang="ko-KR" sz="2400" kern="0" dirty="0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/</a:t>
            </a:r>
            <a:r>
              <a:rPr lang="ko-KR" altLang="en-US" sz="2400" kern="0" dirty="0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영어 억제</a:t>
            </a:r>
            <a:r>
              <a:rPr lang="en-US" altLang="ko-KR" sz="2400" kern="0" dirty="0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)</a:t>
            </a:r>
          </a:p>
          <a:p>
            <a:pPr marL="342900" lvl="0" indent="-342900" latinLnBrk="1">
              <a:buFont typeface="Arial" panose="020B0604020202020204" pitchFamily="34" charset="0"/>
              <a:buChar char="•"/>
            </a:pPr>
            <a:r>
              <a:rPr lang="ko-KR" altLang="en-US" sz="2400" kern="0" dirty="0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전 처리 음성 포맷 호환</a:t>
            </a:r>
            <a:endParaRPr lang="en-US" altLang="ko-KR" sz="2400" kern="0" dirty="0">
              <a:latin typeface="Pretendard Regular" panose="020B0600000101010101"/>
              <a:ea typeface="Pretendard Regular" panose="020B0600000101010101"/>
              <a:cs typeface="Open Sans" pitchFamily="34" charset="-120"/>
            </a:endParaRPr>
          </a:p>
          <a:p>
            <a:pPr marL="342900" lvl="0" indent="-342900" latinLnBrk="1">
              <a:buFont typeface="Arial" panose="020B0604020202020204" pitchFamily="34" charset="0"/>
              <a:buChar char="•"/>
            </a:pPr>
            <a:r>
              <a:rPr lang="en-US" altLang="ko-KR" sz="2400" kern="0" dirty="0" err="1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FastAPI</a:t>
            </a:r>
            <a:r>
              <a:rPr lang="en-US" altLang="ko-KR" sz="2400" kern="0" dirty="0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 </a:t>
            </a:r>
            <a:r>
              <a:rPr lang="ko-KR" altLang="en-US" sz="2400" kern="0" dirty="0">
                <a:latin typeface="Pretendard Regular" panose="020B0600000101010101"/>
                <a:ea typeface="Pretendard Regular" panose="020B0600000101010101"/>
                <a:cs typeface="Open Sans" pitchFamily="34" charset="-120"/>
              </a:rPr>
              <a:t>비동기 처리를 통해 원활한 설문 진행</a:t>
            </a:r>
            <a:endParaRPr lang="en-US" altLang="ko-KR" sz="2400" kern="0" dirty="0">
              <a:latin typeface="Pretendard Regular" panose="020B0600000101010101"/>
              <a:ea typeface="Pretendard Regular" panose="020B0600000101010101"/>
              <a:cs typeface="Open Sans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44080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2057400"/>
            <a:ext cx="17043400" cy="61722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231900" y="3784600"/>
            <a:ext cx="37211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500" b="0" i="0" u="none" strike="noStrike" dirty="0">
                <a:solidFill>
                  <a:srgbClr val="00074E"/>
                </a:solidFill>
                <a:latin typeface="Pretendard SemiBold"/>
              </a:rPr>
              <a:t>PART 3.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76800" y="3784600"/>
            <a:ext cx="9220200" cy="205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7899"/>
              </a:lnSpc>
            </a:pPr>
            <a:r>
              <a:rPr lang="en-US" sz="6000" b="1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TTS: </a:t>
            </a:r>
            <a:r>
              <a:rPr lang="en-US" sz="6000" b="1" dirty="0" err="1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Zonos</a:t>
            </a:r>
            <a:r>
              <a:rPr lang="en-US" sz="6000" b="1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6000" b="1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모델</a:t>
            </a:r>
            <a:endParaRPr lang="en-US" sz="6000" b="0" i="0" u="none" strike="noStrike" dirty="0">
              <a:solidFill>
                <a:srgbClr val="00074E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80136643-3BD2-2CE9-99DB-236ADB21C8BA}"/>
              </a:ext>
            </a:extLst>
          </p:cNvPr>
          <p:cNvSpPr txBox="1"/>
          <p:nvPr/>
        </p:nvSpPr>
        <p:spPr>
          <a:xfrm>
            <a:off x="16040100" y="7986486"/>
            <a:ext cx="16510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7899"/>
              </a:lnSpc>
            </a:pPr>
            <a:r>
              <a:rPr lang="ko-KR" altLang="en-US" sz="1600" b="1" spc="100" dirty="0">
                <a:solidFill>
                  <a:srgbClr val="FFFFFF"/>
                </a:solidFill>
                <a:latin typeface="+mj-ea"/>
                <a:ea typeface="+mj-ea"/>
              </a:rPr>
              <a:t>한국 </a:t>
            </a:r>
            <a:r>
              <a:rPr lang="en-US" altLang="ko-KR" sz="1600" b="1" spc="100" dirty="0">
                <a:solidFill>
                  <a:srgbClr val="FFFFFF"/>
                </a:solidFill>
                <a:latin typeface="+mj-ea"/>
                <a:ea typeface="+mj-ea"/>
              </a:rPr>
              <a:t>IT </a:t>
            </a:r>
            <a:r>
              <a:rPr lang="ko-KR" altLang="en-US" sz="1600" b="1" spc="100" dirty="0">
                <a:solidFill>
                  <a:srgbClr val="FFFFFF"/>
                </a:solidFill>
                <a:latin typeface="+mj-ea"/>
                <a:ea typeface="+mj-ea"/>
              </a:rPr>
              <a:t>교육원</a:t>
            </a:r>
            <a:endParaRPr lang="en-US" sz="1600" b="1" i="0" u="none" strike="noStrike" spc="1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pic>
        <p:nvPicPr>
          <p:cNvPr id="7" name="Picture 2" descr="한국IT교육원 (@hankookit) / X">
            <a:extLst>
              <a:ext uri="{FF2B5EF4-FFF2-40B4-BE49-F238E27FC236}">
                <a16:creationId xmlns:a16="http://schemas.microsoft.com/office/drawing/2014/main" id="{4B27D4F1-AFA5-EE35-DA6C-EA46EF62A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89778" l="3556" r="96889">
                        <a14:foregroundMark x1="6222" y1="74667" x2="6222" y2="74667"/>
                        <a14:foregroundMark x1="48444" y1="19111" x2="48444" y2="19111"/>
                        <a14:foregroundMark x1="92889" y1="87556" x2="92889" y2="87556"/>
                        <a14:foregroundMark x1="4444" y1="74667" x2="4444" y2="74667"/>
                        <a14:foregroundMark x1="3556" y1="75111" x2="3556" y2="75111"/>
                        <a14:foregroundMark x1="96889" y1="89778" x2="96889" y2="8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1275" y="7088963"/>
            <a:ext cx="897523" cy="89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686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2700" y="5183664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800100"/>
            <a:ext cx="2044700" cy="647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07899"/>
              </a:lnSpc>
              <a:defRPr/>
            </a:pPr>
            <a:r>
              <a:rPr lang="en-US" sz="1900" spc="100" dirty="0" err="1">
                <a:solidFill>
                  <a:srgbClr val="FFFFFF"/>
                </a:solidFill>
                <a:latin typeface="Pretendard Medium"/>
              </a:rPr>
              <a:t>Zonos</a:t>
            </a:r>
            <a:r>
              <a:rPr lang="en-US" sz="1900" spc="100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altLang="en-US" sz="1900" spc="100" dirty="0">
                <a:solidFill>
                  <a:srgbClr val="FFFFFF"/>
                </a:solidFill>
                <a:latin typeface="Pretendard Medium"/>
              </a:rPr>
              <a:t>모델</a:t>
            </a:r>
            <a:endParaRPr lang="en-US" sz="1900" spc="100" dirty="0">
              <a:solidFill>
                <a:srgbClr val="FFFFFF"/>
              </a:solidFill>
              <a:latin typeface="Pretendard Medium"/>
            </a:endParaRPr>
          </a:p>
          <a:p>
            <a:pPr lvl="0" algn="ctr">
              <a:lnSpc>
                <a:spcPct val="107899"/>
              </a:lnSpc>
              <a:defRPr/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91000" y="1327150"/>
            <a:ext cx="9715500" cy="9779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altLang="ko-KR" sz="5500" b="1" i="0" u="none" strike="noStrike" dirty="0">
                <a:solidFill>
                  <a:srgbClr val="00074E"/>
                </a:solidFill>
                <a:latin typeface="Pretendard SemiBold"/>
                <a:ea typeface="Pretendard SemiBold"/>
              </a:rPr>
              <a:t>Zonos-v0.1 </a:t>
            </a:r>
            <a:r>
              <a:rPr lang="ko-KR" altLang="en-US" sz="5500" b="1" i="0" u="none" strike="noStrike" dirty="0">
                <a:solidFill>
                  <a:srgbClr val="00074E"/>
                </a:solidFill>
                <a:latin typeface="Pretendard SemiBold"/>
                <a:ea typeface="Pretendard SemiBold"/>
              </a:rPr>
              <a:t>모델 선정 이유</a:t>
            </a:r>
            <a:endParaRPr lang="ko-KR" sz="5500" b="1" i="0" u="none" strike="noStrike" dirty="0">
              <a:solidFill>
                <a:srgbClr val="00074E"/>
              </a:solidFill>
              <a:latin typeface="Pretendard SemiBold"/>
              <a:ea typeface="Pretendard Semi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66114" y="9855805"/>
            <a:ext cx="54854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dirty="0">
                <a:solidFill>
                  <a:schemeClr val="bg1"/>
                </a:solidFill>
              </a:rPr>
              <a:t>- 4 -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590800" y="4560887"/>
            <a:ext cx="900112" cy="90011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657600" y="4778057"/>
            <a:ext cx="2577465" cy="472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500" b="1" dirty="0" err="1">
                <a:ea typeface="Pretendard SemiBold" panose="020B0600000101010101"/>
              </a:rPr>
              <a:t>제로샷</a:t>
            </a:r>
            <a:r>
              <a:rPr lang="ko-KR" altLang="en-US" sz="2500" b="1" dirty="0">
                <a:ea typeface="Pretendard SemiBold" panose="020B0600000101010101"/>
              </a:rPr>
              <a:t> 음성 복제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6622429" y="3177064"/>
            <a:ext cx="900112" cy="90011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7536829" y="3398044"/>
            <a:ext cx="439833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500" b="1" dirty="0">
                <a:ea typeface="Pretendard SemiBold" panose="020B0600000101010101"/>
              </a:rPr>
              <a:t>오디오 </a:t>
            </a:r>
            <a:r>
              <a:rPr lang="ko-KR" altLang="en-US" sz="2500" b="1" dirty="0" err="1">
                <a:ea typeface="Pretendard SemiBold" panose="020B0600000101010101"/>
              </a:rPr>
              <a:t>프리픽스</a:t>
            </a:r>
            <a:r>
              <a:rPr lang="en-US" altLang="ko-KR" sz="2500" b="1" dirty="0">
                <a:ea typeface="Pretendard SemiBold" panose="020B0600000101010101"/>
              </a:rPr>
              <a:t>(Prefix)</a:t>
            </a:r>
            <a:r>
              <a:rPr lang="ko-KR" altLang="en-US" sz="2500" b="1" dirty="0">
                <a:ea typeface="Pretendard SemiBold" panose="020B0600000101010101"/>
              </a:rPr>
              <a:t> 입력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11909797" y="4420205"/>
            <a:ext cx="900112" cy="90011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2976597" y="4641185"/>
            <a:ext cx="185980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500" b="1" dirty="0">
                <a:ea typeface="Pretendard SemiBold" panose="020B0600000101010101"/>
              </a:rPr>
              <a:t>다국어 지원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2634907" y="6515893"/>
            <a:ext cx="900112" cy="90011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3701707" y="6759733"/>
            <a:ext cx="264527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500" b="1" dirty="0">
                <a:ea typeface="Pretendard SemiBold" panose="020B0600000101010101"/>
              </a:rPr>
              <a:t>음질 및 감정 제어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7452042" y="7792327"/>
            <a:ext cx="900112" cy="900112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8366442" y="8036167"/>
            <a:ext cx="155511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500" b="1" dirty="0">
                <a:ea typeface="Pretendard SemiBold" panose="020B0600000101010101"/>
              </a:rPr>
              <a:t>빠른 생성</a:t>
            </a: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11506200" y="6515893"/>
            <a:ext cx="900112" cy="90011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2496800" y="6759733"/>
            <a:ext cx="296587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500" b="1" dirty="0">
                <a:ea typeface="Pretendard SemiBold" panose="020B0600000101010101"/>
              </a:rPr>
              <a:t>간단한 설치 및 배포</a:t>
            </a:r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B416C7A4-B845-3851-2EFD-2B18B626FA59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75000"/>
          </a:blip>
          <a:stretch>
            <a:fillRect/>
          </a:stretch>
        </p:blipFill>
        <p:spPr>
          <a:xfrm>
            <a:off x="7752999" y="4826260"/>
            <a:ext cx="2123349" cy="2123349"/>
          </a:xfrm>
          <a:prstGeom prst="rect">
            <a:avLst/>
          </a:prstGeom>
        </p:spPr>
      </p:pic>
      <p:sp>
        <p:nvSpPr>
          <p:cNvPr id="8" name="TextBox 12">
            <a:extLst>
              <a:ext uri="{FF2B5EF4-FFF2-40B4-BE49-F238E27FC236}">
                <a16:creationId xmlns:a16="http://schemas.microsoft.com/office/drawing/2014/main" id="{5E67A25C-E699-A4FF-6D3D-85495C5966B4}"/>
              </a:ext>
            </a:extLst>
          </p:cNvPr>
          <p:cNvSpPr txBox="1"/>
          <p:nvPr/>
        </p:nvSpPr>
        <p:spPr>
          <a:xfrm>
            <a:off x="8059023" y="5320317"/>
            <a:ext cx="1511300" cy="11166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1" i="0" u="none" strike="noStrike" dirty="0" err="1">
                <a:solidFill>
                  <a:srgbClr val="FFFFFF"/>
                </a:solidFill>
                <a:latin typeface="Pretendard Regular"/>
              </a:rPr>
              <a:t>Zonos</a:t>
            </a:r>
            <a:br>
              <a:rPr lang="en-US" sz="3000" b="1" dirty="0">
                <a:solidFill>
                  <a:srgbClr val="FFFFFF"/>
                </a:solidFill>
                <a:latin typeface="Pretendard Regular"/>
              </a:rPr>
            </a:br>
            <a:r>
              <a:rPr lang="en-US" sz="3000" b="1" dirty="0">
                <a:solidFill>
                  <a:srgbClr val="FFFFFF"/>
                </a:solidFill>
                <a:latin typeface="Pretendard Regular"/>
              </a:rPr>
              <a:t>v0.1</a:t>
            </a:r>
            <a:endParaRPr lang="en-US" sz="3000" b="1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A5A5485-841B-4EEC-A5BD-4F0CF0A9530B}"/>
              </a:ext>
            </a:extLst>
          </p:cNvPr>
          <p:cNvSpPr/>
          <p:nvPr/>
        </p:nvSpPr>
        <p:spPr>
          <a:xfrm>
            <a:off x="2209800" y="2933700"/>
            <a:ext cx="13487400" cy="6248400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300994B-A00D-4CFF-8CD1-35E1AC2933D5}"/>
              </a:ext>
            </a:extLst>
          </p:cNvPr>
          <p:cNvCxnSpPr>
            <a:cxnSpLocks/>
          </p:cNvCxnSpPr>
          <p:nvPr/>
        </p:nvCxnSpPr>
        <p:spPr>
          <a:xfrm flipH="1" flipV="1">
            <a:off x="6330011" y="5074558"/>
            <a:ext cx="1192530" cy="4302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9E92CBA-865F-4F00-BF79-B7B65AE36EDC}"/>
              </a:ext>
            </a:extLst>
          </p:cNvPr>
          <p:cNvCxnSpPr>
            <a:cxnSpLocks/>
          </p:cNvCxnSpPr>
          <p:nvPr/>
        </p:nvCxnSpPr>
        <p:spPr>
          <a:xfrm flipH="1">
            <a:off x="6426152" y="6599257"/>
            <a:ext cx="1206818" cy="37215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2F1E89E-A010-44B0-9E8B-180C5F2DB7B2}"/>
              </a:ext>
            </a:extLst>
          </p:cNvPr>
          <p:cNvCxnSpPr>
            <a:cxnSpLocks/>
          </p:cNvCxnSpPr>
          <p:nvPr/>
        </p:nvCxnSpPr>
        <p:spPr>
          <a:xfrm>
            <a:off x="8839200" y="7179542"/>
            <a:ext cx="0" cy="7860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5F7169A-8459-4B78-9458-8E252ED0FA9A}"/>
              </a:ext>
            </a:extLst>
          </p:cNvPr>
          <p:cNvCxnSpPr>
            <a:cxnSpLocks/>
          </p:cNvCxnSpPr>
          <p:nvPr/>
        </p:nvCxnSpPr>
        <p:spPr>
          <a:xfrm flipV="1">
            <a:off x="8839200" y="3936105"/>
            <a:ext cx="0" cy="7632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33E5FF4-8CC8-4B1C-A5B8-1D76CD882F63}"/>
              </a:ext>
            </a:extLst>
          </p:cNvPr>
          <p:cNvCxnSpPr>
            <a:cxnSpLocks/>
          </p:cNvCxnSpPr>
          <p:nvPr/>
        </p:nvCxnSpPr>
        <p:spPr>
          <a:xfrm flipV="1">
            <a:off x="10058400" y="5010943"/>
            <a:ext cx="1295400" cy="5205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3F42CE2-8C55-4585-A40A-CB99BEC7CF0B}"/>
              </a:ext>
            </a:extLst>
          </p:cNvPr>
          <p:cNvCxnSpPr>
            <a:cxnSpLocks/>
          </p:cNvCxnSpPr>
          <p:nvPr/>
        </p:nvCxnSpPr>
        <p:spPr>
          <a:xfrm>
            <a:off x="9996420" y="6515893"/>
            <a:ext cx="1293796" cy="4430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</TotalTime>
  <Words>1029</Words>
  <Application>Microsoft Office PowerPoint</Application>
  <PresentationFormat>사용자 지정</PresentationFormat>
  <Paragraphs>223</Paragraphs>
  <Slides>18</Slides>
  <Notes>7</Notes>
  <HiddenSlides>0</HiddenSlides>
  <MMClips>5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Barlow Bold</vt:lpstr>
      <vt:lpstr>Open Sans</vt:lpstr>
      <vt:lpstr>Playfair Display Bold</vt:lpstr>
      <vt:lpstr>Pretendard Medium</vt:lpstr>
      <vt:lpstr>Pretendard Regular</vt:lpstr>
      <vt:lpstr>Pretendard SemiBold</vt:lpstr>
      <vt:lpstr>맑은 고딕</vt:lpstr>
      <vt:lpstr>Arial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HKIT</dc:creator>
  <cp:lastModifiedBy>HKIT</cp:lastModifiedBy>
  <cp:revision>997</cp:revision>
  <dcterms:created xsi:type="dcterms:W3CDTF">2006-08-16T00:00:00Z</dcterms:created>
  <dcterms:modified xsi:type="dcterms:W3CDTF">2025-06-17T08:18:32Z</dcterms:modified>
  <cp:version/>
</cp:coreProperties>
</file>